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85" r:id="rId2"/>
    <p:sldMasterId id="2147484640" r:id="rId3"/>
    <p:sldMasterId id="2147484700" r:id="rId4"/>
  </p:sldMasterIdLst>
  <p:notesMasterIdLst>
    <p:notesMasterId r:id="rId54"/>
  </p:notesMasterIdLst>
  <p:sldIdLst>
    <p:sldId id="1498" r:id="rId5"/>
    <p:sldId id="1499" r:id="rId6"/>
    <p:sldId id="1494" r:id="rId7"/>
    <p:sldId id="1251" r:id="rId8"/>
    <p:sldId id="1501" r:id="rId9"/>
    <p:sldId id="1331" r:id="rId10"/>
    <p:sldId id="1374" r:id="rId11"/>
    <p:sldId id="1375" r:id="rId12"/>
    <p:sldId id="1376" r:id="rId13"/>
    <p:sldId id="1377" r:id="rId14"/>
    <p:sldId id="1378" r:id="rId15"/>
    <p:sldId id="1379" r:id="rId16"/>
    <p:sldId id="1506" r:id="rId17"/>
    <p:sldId id="1512" r:id="rId18"/>
    <p:sldId id="1507" r:id="rId19"/>
    <p:sldId id="1515" r:id="rId20"/>
    <p:sldId id="1513" r:id="rId21"/>
    <p:sldId id="1516" r:id="rId22"/>
    <p:sldId id="1514" r:id="rId23"/>
    <p:sldId id="1508" r:id="rId24"/>
    <p:sldId id="1380" r:id="rId25"/>
    <p:sldId id="1381" r:id="rId26"/>
    <p:sldId id="1382" r:id="rId27"/>
    <p:sldId id="1509" r:id="rId28"/>
    <p:sldId id="1510" r:id="rId29"/>
    <p:sldId id="1383" r:id="rId30"/>
    <p:sldId id="1384" r:id="rId31"/>
    <p:sldId id="1385" r:id="rId32"/>
    <p:sldId id="1386" r:id="rId33"/>
    <p:sldId id="1387" r:id="rId34"/>
    <p:sldId id="1388" r:id="rId35"/>
    <p:sldId id="1407" r:id="rId36"/>
    <p:sldId id="1408" r:id="rId37"/>
    <p:sldId id="1409" r:id="rId38"/>
    <p:sldId id="1517" r:id="rId39"/>
    <p:sldId id="1518" r:id="rId40"/>
    <p:sldId id="1519" r:id="rId41"/>
    <p:sldId id="1505" r:id="rId42"/>
    <p:sldId id="1523" r:id="rId43"/>
    <p:sldId id="1393" r:id="rId44"/>
    <p:sldId id="1394" r:id="rId45"/>
    <p:sldId id="1395" r:id="rId46"/>
    <p:sldId id="1396" r:id="rId47"/>
    <p:sldId id="1397" r:id="rId48"/>
    <p:sldId id="1504" r:id="rId49"/>
    <p:sldId id="1414" r:id="rId50"/>
    <p:sldId id="1415" r:id="rId51"/>
    <p:sldId id="1521" r:id="rId52"/>
    <p:sldId id="1522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/>
    <p:restoredTop sz="94669"/>
  </p:normalViewPr>
  <p:slideViewPr>
    <p:cSldViewPr>
      <p:cViewPr varScale="1">
        <p:scale>
          <a:sx n="87" d="100"/>
          <a:sy n="87" d="100"/>
        </p:scale>
        <p:origin x="96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CD74527-51F1-AB48-B4F9-BB0F8CA54F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22B267-2E62-4941-A171-E37B410EA1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CF04C754-071B-AA4C-B512-F19175A1F21E}" type="datetime1">
              <a:rPr lang="en-US" altLang="en-US"/>
              <a:pPr/>
              <a:t>5/2/19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9FAB851-5E73-E840-90DA-18D8D15302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CBD56D0-ADC9-F844-8DC3-3CFABC6EFF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DDC5CE-C333-3044-99DE-049D03D996F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02D0E4-AD48-3E4D-B5D6-028AA3EF79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093286A4-7211-A74A-AC00-948057392F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CD6E63D0-9C84-AF40-BAD9-4F8F37C3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AC7ED5C-CC43-4E4B-9998-12DC2B018335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A79B5549-C940-4C49-9CFF-185B53C47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687D20B-7F1F-084E-BBC2-90B498F6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5773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62" tIns="93162" rIns="93162" bIns="93162" anchor="t" anchorCtr="0">
            <a:noAutofit/>
          </a:bodyPr>
          <a:lstStyle/>
          <a:p>
            <a:endParaRPr/>
          </a:p>
        </p:txBody>
      </p:sp>
      <p:sp>
        <p:nvSpPr>
          <p:cNvPr id="326" name="Shape 326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008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>
            <a:extLst>
              <a:ext uri="{FF2B5EF4-FFF2-40B4-BE49-F238E27FC236}">
                <a16:creationId xmlns:a16="http://schemas.microsoft.com/office/drawing/2014/main" id="{0CD81F66-6661-7F4D-97A1-8B42C64E99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Notes Placeholder 2">
            <a:extLst>
              <a:ext uri="{FF2B5EF4-FFF2-40B4-BE49-F238E27FC236}">
                <a16:creationId xmlns:a16="http://schemas.microsoft.com/office/drawing/2014/main" id="{FCF0BA9B-5FE2-FA42-BFC2-321A1E4C22F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55B98492-72EC-7D43-A133-33A671CA12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B1FFD60-7803-304C-BD1E-008405BDBA5C}" type="slidenum">
              <a:rPr lang="en-US" altLang="en-US" sz="1200"/>
              <a:pPr eaLnBrk="1" hangingPunct="1"/>
              <a:t>29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>
            <a:extLst>
              <a:ext uri="{FF2B5EF4-FFF2-40B4-BE49-F238E27FC236}">
                <a16:creationId xmlns:a16="http://schemas.microsoft.com/office/drawing/2014/main" id="{FAB3CC8A-2497-4143-8579-7D08478ED2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A1F7C5F-4437-C549-8CD2-00175785B881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40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5066657B-7DFC-6F44-9419-AA965625B1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BF3FE322-2210-FB49-8D9C-8A02B7611F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CD6E63D0-9C84-AF40-BAD9-4F8F37C3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C7ED5C-CC43-4E4B-9998-12DC2B01833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A79B5549-C940-4C49-9CFF-185B53C47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687D20B-7F1F-084E-BBC2-90B498F6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3291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8550E3ED-E896-7E48-A30B-2085D8A37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D5DA10FF-9D63-3D4D-B0EE-D6801F29B9D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55009FA3-13B7-F945-8CF0-99FC1CB7C0A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3274CC4-3C31-E54D-A253-4130D73DC0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153F0E5-2598-0B4E-8FB8-35438832A9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6A35344-4CED-B446-AF03-47062C5021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BEB9E71-D8D4-7446-9D70-8A15DA6EDF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24921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A6F4B2-80B3-5748-ABAE-B0F2A6B564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5A5D978-6982-EC49-8966-03C0953FF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560223-F073-A34D-9754-797C69A24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45091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C53E763-9638-694E-925C-E732E95BC6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90E1D33-AFC6-8C42-A5A6-8F739CCF54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A3954C-5B29-7F4D-BF2E-6838E52B9D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693305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BA10AE-CE9D-4B47-8294-CB6398C2CC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53B2AFD-64DE-8046-AB0D-915824366C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239AF-E198-2C45-802D-675ED34DE1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808128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873BB92-3248-4B4D-AE6B-0BFEA9C1B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7BD9CEB-F31F-284C-A754-233CF0D44C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79ECBB3-E6E7-854E-B1DA-2D3D43AB411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34AC2EC-ABD5-5E48-8889-C2C3273446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A727A1A-5285-CD40-9657-336F272A5D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05DEE1D-4C1E-DA4E-B214-4B6256D458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6709BA62-F35F-D54B-852E-2293272EBF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265175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464E08-8DB9-234A-A9B2-183A9765D3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6190DAC-0168-EC44-8B77-818F42837C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DD7B3E-F146-D549-8F86-317FE8F8EA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887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701D41-89C8-1945-AB4B-F9A759EB32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E47441-A234-F74D-9685-54AEAD92C4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F5C7BC-52BC-E54A-A5C3-BCF237E026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319090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30961D-C4FB-874D-B17D-6502F8054D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2A136FB-CEE0-0045-ACFB-4A73EC48FF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9AB961-6B06-854E-ACDE-B5E7CB54E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899418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4C8AE33-8867-CC4D-B49C-64B2FEE5BC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DF4CC9B-0737-A74D-9AD5-ED1F31C92D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B953A-555D-664B-89B0-E63178C1A9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5757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B1C4E02-0242-1546-A9AE-35D74D0E94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040118BA-6A48-FB42-A1F3-6D354770050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080174-F38B-5440-B809-353C1A3B1C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514708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1D7A441-AF96-8546-9D3D-995899AF928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F601902-4D3D-8149-A162-A234B44B8B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DED52B-1E96-294C-ADED-723D956BF9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04300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FA21633-04E6-8D4A-A5F6-8F306A3E30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FD6D6A-3E03-3D47-8BCB-90B05E365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D908C8-E3D5-D143-B8F7-E7AAFB3092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092129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54F5D93-0D97-8349-8649-40C11F35BF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56A7F2-ECDC-9240-AA91-59BA50F3DC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E477E-92D2-E046-8DE1-8F086988ED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002371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1E1F3B-B682-1E49-A234-496B5C754AF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8A6D26C-4FE8-C64A-A0CE-31A59AB121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D91BCA-9E59-BB44-83CE-584F7CE3F9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8109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B18093-7FC2-BA4F-B543-E5FDF2342AA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CF4184-5282-E341-AE2D-974AD789F3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B2D7A-7744-F04A-AEC2-39E49B04FB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90341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D7C596D-DDB0-874A-999D-1AD30546BD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2D9BD5E-1FF2-8C45-9530-40F692F962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B57D85-CDBE-324F-A439-5B63D31392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32784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91FC9EE-A394-7143-94B5-CACB182692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3A925-AE18-C343-82D9-260962F5E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91348-A34C-F647-A97F-F660C7B891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716507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C8EAF384-959D-6844-AA4D-961479A86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5E4D683-EA8E-3B4D-BF9B-04D6B1A385FD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01E838-103A-C541-B9F2-1F40587BDF4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78474F0-E07D-054F-8B44-B18FD289AF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9D45F70-3DD5-2149-8C7D-532B77C369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C31F048-57A3-9747-9573-51B62FBB18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D2BF4B0-F07D-924A-9FDF-6AD6AF8DD3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32789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199EB0E-DD02-BF47-8EF4-7C241048ED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DC7A9D1-CE24-ED41-BCC5-2CF1A1C207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ABBDF41-BCF9-F344-980E-685F33FB65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23233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63B9780-8A7E-EA47-BC8D-A234E5C3F11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3310FCF-B6A4-F241-A777-252E522D36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482C21B-1413-E741-B90B-DCF65F2C78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95643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DA94D30-016F-734A-94B0-DB0D0D1457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493DD3E-1917-154C-A229-E8DEFAC7CD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A0E10E7-40C5-4E49-8530-C2F10AB005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8010518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2A8FBA6-1142-5240-8D49-57C9A5F823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79492C5-DCD7-EA4D-A911-624858973C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D7C481E-34C9-9141-B7DF-C79E1ACCC3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849046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D6C228-CA69-3841-86C2-CBEDC6F30E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B7A4051-F824-F841-A1FA-346954B665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153657-2427-9848-AA8A-531F880EB4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8414051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0F67EEB-0116-D940-AFF5-7ED2D5B0FA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EA6CCF6-D988-E847-AC3B-EB786F96D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66D6B15-64D7-4543-AA86-872AEF6E89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182904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A60F556-C64C-0A4F-AB97-4C3EF5D1684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A7B6CE4-D1CE-7043-B1BB-8DD5CA96BB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1DCC205-3ABF-ED43-AD98-B1A22F2E76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724678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6C5E83E-511C-CB49-92DB-5A5722D93D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2A231E-DF0E-2540-AA76-8819583485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7D80539-92FC-E845-BA40-3366231D13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949403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66FECE4-1068-7349-AB70-5F5AC5329D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D690156-4C0F-4140-B172-0A474253D2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2007A5-101E-0442-B90D-56BAB18F07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15087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09FFB5-AD9B-6941-A034-DE0920D1463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FA3A3AE-7922-7F43-A33B-F1EA2B6FB91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4E72A0-A9F8-864D-9ECD-F83ECF743F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5708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8468325-C931-FA4E-BB3E-70B358B2A1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8449CBC-8123-D741-BFE6-F17B93060F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33535F-F180-8440-B079-7DC30DDEB7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5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14B2CC6-BCAC-1643-AB78-C2ADF490D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751B17A-BF36-4842-B734-E23F1865B0C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8F08601-02AD-6D40-B66A-AFD9E5D6095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055B2BB-4A1A-D34E-80ED-672CDAF1AD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F15F5C2-BAE1-1849-939C-51DA7DCD9A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013B461-D351-8C4C-8D06-99189598BB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E858C0F-DBE4-7F41-93EF-EEDB90BFFB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953371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320C456-BAB2-674B-9279-F74D1E6BAE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7C3D555-B1CA-AC40-8B14-51B307E08C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EC082-DB60-894D-A65F-EC5CC660E7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001970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D8824E4-CBD0-324D-B203-16810E3CD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83843B-4311-F64D-ABF4-8C528A4400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ABF82-8CD4-944F-9794-F4BB55EAA6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0599207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FDEB397-DCF4-E046-9CEF-3C1373D51A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E8B1ECD-5EF8-C347-8080-250C482995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7531F1-CE42-F44C-9E97-BCF6159B0B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0904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7BE944C-FF48-874A-94BD-039F2C5EB1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CA7B1E7-D97A-884E-B16C-309ED064F46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D58A0-13DA-124A-B63C-DD962352C4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87669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77F40A4-3E89-1B45-BEBF-0AA9EDBC37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6CB434-7272-F144-B3EB-748B298E8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0034D-4554-BD42-802B-E49E3DC77C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0639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533EA543-58EC-1145-A87A-818F11E2CB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7CD2823-E242-7D44-9F36-68BECE5A08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AF0954-8371-A644-8944-406A45A852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552468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401DBD6-0D40-914C-A4A9-0E1A056209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D2885C7-A8DE-944D-A733-91FB1D23A9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B2226-A9FA-DB47-9CF0-2E287A3896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57399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3099B0-B9D2-8449-B33E-AE3FA8363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D5B7DF8-5103-1B42-996C-8AA394272A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674C63-9CEC-E640-98D8-DC688D3DD9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16484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00CE77-FA0E-B448-AA17-55A6703F6B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609F3A-95A7-5841-8128-4F348A5B51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B733DC-D3FD-4841-8A7A-4F4AB73A13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3715539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CD27D1-ECFD-F447-88C4-5B5CD7C64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B4D705-4483-1248-A730-79BF1918AC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17078-9EBE-8343-B263-FE4EDA0B86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57655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7F7E7C7-D54C-7E42-B902-18631D0E50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0C1EF86-4B10-0E4B-87A4-4C31410E3E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EAFA2-6AF3-564D-8551-0ACDAB9DD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36255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90C948-2B96-0640-82B2-1E954D9CB7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E2E6134-7558-6D42-88BC-6E9B9E7448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436F3-25BF-5246-8097-CFB6BF81F5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937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212EFAC-7B78-6B42-BA0F-A9ADC31724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DC7BA0A2-874F-8240-B95A-8B3AF325D4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EB8FEF-1794-BD4E-A88A-A598301AE2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562227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F86FE9-A271-3043-BDD6-F86D42E0DA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79BFB93-65D9-3047-8C2F-8EA5C22728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0B16C4-CDE5-9B44-AF59-D00B8B436C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29345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18B440C-3319-9747-9F3B-0021DFE521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9DEC265-519D-CA42-B99B-DDEBB08530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9A141C-751E-AA46-830B-28D6280365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787814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8CC2959-1E39-9A4B-BD30-31FDDCC45D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A7326B-6B0A-D848-9248-1AB64A8B080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11EBE-95F7-9245-938F-DCB0C2804C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387816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8A18DD-B4B4-574A-9BE5-36221FF00F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90A52DC-151C-D542-9C81-CC5A4B2029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1E33C-8FDF-8A4D-A336-A5F09B39C7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7235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30AEAA4F-EDAA-504E-B5B4-CF8F144514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931EF2BB-3B54-DF43-8685-B93DB79050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624DA32-BF01-BA4E-9E10-47ABCA88245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44215C59-8EB3-1A4D-A592-4164F6136CD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DECE033A-9A2F-7340-883E-492A11F8D22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A41FD444-C3E5-724B-8630-9A1D244BB1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B4891C3-E885-DD41-A36B-469362AEF1D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7" r:id="rId1"/>
    <p:sldLayoutId id="2147484665" r:id="rId2"/>
    <p:sldLayoutId id="2147484666" r:id="rId3"/>
    <p:sldLayoutId id="2147484667" r:id="rId4"/>
    <p:sldLayoutId id="2147484668" r:id="rId5"/>
    <p:sldLayoutId id="2147484669" r:id="rId6"/>
    <p:sldLayoutId id="2147484670" r:id="rId7"/>
    <p:sldLayoutId id="2147484671" r:id="rId8"/>
    <p:sldLayoutId id="2147484672" r:id="rId9"/>
    <p:sldLayoutId id="2147484673" r:id="rId10"/>
    <p:sldLayoutId id="2147484674" r:id="rId11"/>
    <p:sldLayoutId id="21474846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BD7B2258-A8E4-1745-AE81-9146E94184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CADA187D-6030-F144-A542-C331FFF4B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8083BBE5-AE0B-ED40-A454-97D930F37B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287901D-0953-3E49-BE3E-9BEF5AE42E1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44CD22E2-D0D4-7445-B496-F2D3E7DC690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EC98EB95-C383-9A49-BD21-023D076D02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3CCED3A5-331E-4D4D-BD82-B148490984C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8" r:id="rId1"/>
    <p:sldLayoutId id="2147484676" r:id="rId2"/>
    <p:sldLayoutId id="2147484677" r:id="rId3"/>
    <p:sldLayoutId id="2147484678" r:id="rId4"/>
    <p:sldLayoutId id="2147484679" r:id="rId5"/>
    <p:sldLayoutId id="2147484680" r:id="rId6"/>
    <p:sldLayoutId id="2147484681" r:id="rId7"/>
    <p:sldLayoutId id="2147484682" r:id="rId8"/>
    <p:sldLayoutId id="2147484683" r:id="rId9"/>
    <p:sldLayoutId id="2147484684" r:id="rId10"/>
    <p:sldLayoutId id="2147484685" r:id="rId11"/>
    <p:sldLayoutId id="21474846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26">
            <a:extLst>
              <a:ext uri="{FF2B5EF4-FFF2-40B4-BE49-F238E27FC236}">
                <a16:creationId xmlns:a16="http://schemas.microsoft.com/office/drawing/2014/main" id="{BA359737-B852-D94A-975C-05392AD8E8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683" name="Rectangle 1027">
            <a:extLst>
              <a:ext uri="{FF2B5EF4-FFF2-40B4-BE49-F238E27FC236}">
                <a16:creationId xmlns:a16="http://schemas.microsoft.com/office/drawing/2014/main" id="{428C38A4-5EE5-5A45-B7E0-69AEC9701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0ECEFDE-5F49-D342-BBEB-C0E1FFD24D0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F843798B-A7AA-234B-9DDD-AFBDE5968A5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fld id="{8BD4A072-29D8-9D49-8AB8-83424FCF796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1686" name="Line 1032">
            <a:extLst>
              <a:ext uri="{FF2B5EF4-FFF2-40B4-BE49-F238E27FC236}">
                <a16:creationId xmlns:a16="http://schemas.microsoft.com/office/drawing/2014/main" id="{83CB84E9-A589-274B-9191-F586830899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87" name="Line 1033">
            <a:extLst>
              <a:ext uri="{FF2B5EF4-FFF2-40B4-BE49-F238E27FC236}">
                <a16:creationId xmlns:a16="http://schemas.microsoft.com/office/drawing/2014/main" id="{CC05FE3C-59F2-074D-BD41-9640F85BF84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9" r:id="rId1"/>
    <p:sldLayoutId id="2147484690" r:id="rId2"/>
    <p:sldLayoutId id="2147484691" r:id="rId3"/>
    <p:sldLayoutId id="2147484692" r:id="rId4"/>
    <p:sldLayoutId id="2147484693" r:id="rId5"/>
    <p:sldLayoutId id="2147484694" r:id="rId6"/>
    <p:sldLayoutId id="2147484695" r:id="rId7"/>
    <p:sldLayoutId id="2147484696" r:id="rId8"/>
    <p:sldLayoutId id="2147484697" r:id="rId9"/>
    <p:sldLayoutId id="2147484698" r:id="rId10"/>
    <p:sldLayoutId id="214748469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E6597FE0-60A1-034A-A636-36595A800F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0B67E57-9F41-B942-81B9-9C49558CA5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BE90E2-0FA9-C945-9333-68CC9FE4F5D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91BEC63-1DEA-0847-B8BC-002CCC743F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64B09B3-2352-4B45-BFD9-B15BF150B2F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3B64EC2B-D863-2044-B2D5-E738C6E47F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A5047C56-8C24-0345-894A-0C4BCF3C53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13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01" r:id="rId1"/>
    <p:sldLayoutId id="2147484702" r:id="rId2"/>
    <p:sldLayoutId id="2147484703" r:id="rId3"/>
    <p:sldLayoutId id="2147484704" r:id="rId4"/>
    <p:sldLayoutId id="2147484705" r:id="rId5"/>
    <p:sldLayoutId id="2147484706" r:id="rId6"/>
    <p:sldLayoutId id="2147484707" r:id="rId7"/>
    <p:sldLayoutId id="2147484708" r:id="rId8"/>
    <p:sldLayoutId id="2147484709" r:id="rId9"/>
    <p:sldLayoutId id="2147484710" r:id="rId10"/>
    <p:sldLayoutId id="2147484711" r:id="rId11"/>
    <p:sldLayoutId id="214748471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architecture_seminar/fall2018/doku.php" TargetMode="External"/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>
            <a:extLst>
              <a:ext uri="{FF2B5EF4-FFF2-40B4-BE49-F238E27FC236}">
                <a16:creationId xmlns:a16="http://schemas.microsoft.com/office/drawing/2014/main" id="{B1359386-AF1E-1041-9D9C-1932B377FC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4780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100" dirty="0">
                <a:ea typeface="ＭＳ Ｐゴシック" panose="020B0600070205080204" pitchFamily="34" charset="-128"/>
              </a:rPr>
              <a:t>Lecture 19b: Systolic Arrays and Beyond</a:t>
            </a:r>
          </a:p>
        </p:txBody>
      </p:sp>
      <p:sp>
        <p:nvSpPr>
          <p:cNvPr id="28674" name="Rectangle 5">
            <a:extLst>
              <a:ext uri="{FF2B5EF4-FFF2-40B4-BE49-F238E27FC236}">
                <a16:creationId xmlns:a16="http://schemas.microsoft.com/office/drawing/2014/main" id="{E1ED166E-1C0C-BC40-95A2-A2A2A68770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213439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D02B9453-75A1-1A4E-85A8-6E798D810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Why Systolic Architectures?</a:t>
            </a:r>
          </a:p>
        </p:txBody>
      </p:sp>
      <p:sp>
        <p:nvSpPr>
          <p:cNvPr id="228354" name="Content Placeholder 2">
            <a:extLst>
              <a:ext uri="{FF2B5EF4-FFF2-40B4-BE49-F238E27FC236}">
                <a16:creationId xmlns:a16="http://schemas.microsoft.com/office/drawing/2014/main" id="{8FAB888A-B124-C742-8C93-8A1FD62E3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Idea: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Data flows from the computer memory in a rhythmic fashion, passing through many processing elements before it returns to memory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Similar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blood flow: heart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many cells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 heart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Different cells “process” the blood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Many veins operate simultaneously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be many-dimensional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Why? Special purpose accelerators/architectures need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Simple, regular design </a:t>
            </a:r>
            <a:r>
              <a:rPr lang="en-US" altLang="en-US">
                <a:ea typeface="ＭＳ Ｐゴシック" panose="020B0600070205080204" pitchFamily="34" charset="-128"/>
              </a:rPr>
              <a:t>(keep # unique parts small and regular)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High concurrency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high performance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Balanced computation and I/O (memory) bandwidth</a:t>
            </a: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62BA9606-89DF-9B4B-8791-29100D338C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FB1FE52-1CDA-0843-BA74-9E723B0EE35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>
            <a:extLst>
              <a:ext uri="{FF2B5EF4-FFF2-40B4-BE49-F238E27FC236}">
                <a16:creationId xmlns:a16="http://schemas.microsoft.com/office/drawing/2014/main" id="{2E028F42-54BD-0A4B-A591-F6084461E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Architectures</a:t>
            </a:r>
          </a:p>
        </p:txBody>
      </p:sp>
      <p:sp>
        <p:nvSpPr>
          <p:cNvPr id="146434" name="Content Placeholder 2">
            <a:extLst>
              <a:ext uri="{FF2B5EF4-FFF2-40B4-BE49-F238E27FC236}">
                <a16:creationId xmlns:a16="http://schemas.microsoft.com/office/drawing/2014/main" id="{B8CC54E2-63B4-A845-B38A-664B8683A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Basic principle: Replace a single PE with a </a:t>
            </a:r>
            <a:r>
              <a:rPr lang="en-US" dirty="0">
                <a:solidFill>
                  <a:srgbClr val="0000FF"/>
                </a:solidFill>
              </a:rPr>
              <a:t>regular array of PEs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carefully orchestrate flow of data </a:t>
            </a:r>
            <a:r>
              <a:rPr lang="en-US" dirty="0"/>
              <a:t>between the PEs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ym typeface="Wingdings" charset="0"/>
              </a:rPr>
              <a:t>Balance computation and memory bandwidth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ym typeface="Wingdings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ym typeface="Wingdings" charset="0"/>
            </a:endParaRPr>
          </a:p>
          <a:p>
            <a:pPr>
              <a:buFont typeface="Wingdings" charset="0"/>
              <a:buChar char="n"/>
              <a:defRPr/>
            </a:pPr>
            <a:endParaRPr lang="en-US" dirty="0">
              <a:sym typeface="Wingdings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sz="1200" dirty="0">
              <a:sym typeface="Wingdings" charset="0"/>
            </a:endParaRPr>
          </a:p>
          <a:p>
            <a:pPr marL="0" indent="0">
              <a:buFont typeface="Wingdings" charset="0"/>
              <a:buNone/>
              <a:defRPr/>
            </a:pPr>
            <a:endParaRPr lang="en-US" sz="1400" dirty="0">
              <a:sym typeface="Wingdings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  <a:sym typeface="Wingdings" charset="0"/>
              </a:rPr>
              <a:t>Differences from pipelining</a:t>
            </a:r>
            <a:r>
              <a:rPr lang="en-US" dirty="0">
                <a:sym typeface="Wingdings" charset="0"/>
              </a:rPr>
              <a:t>: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These are individual PEs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Array structure can be non-linear and multi-dimensional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PE connections can be multidirectional (and different speed)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  <a:sym typeface="Wingdings" charset="0"/>
              </a:rPr>
              <a:t>PEs can have local memory and execute kernels (rather than a piece of the instruction)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  <a:sym typeface="Wingdings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</p:txBody>
      </p:sp>
      <p:sp>
        <p:nvSpPr>
          <p:cNvPr id="38915" name="Slide Number Placeholder 3">
            <a:extLst>
              <a:ext uri="{FF2B5EF4-FFF2-40B4-BE49-F238E27FC236}">
                <a16:creationId xmlns:a16="http://schemas.microsoft.com/office/drawing/2014/main" id="{E01050F4-19CF-1141-AC68-02A4C9ABE4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789FC7E-C14B-1046-AB56-15EC758DFA6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B8A98523-E437-7141-9299-649CE8A9C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3600"/>
            <a:ext cx="3698875" cy="267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Systolic Computation Example</a:t>
            </a:r>
          </a:p>
        </p:txBody>
      </p:sp>
      <p:sp>
        <p:nvSpPr>
          <p:cNvPr id="109570" name="Content Placeholder 2">
            <a:extLst>
              <a:ext uri="{FF2B5EF4-FFF2-40B4-BE49-F238E27FC236}">
                <a16:creationId xmlns:a16="http://schemas.microsoft.com/office/drawing/2014/main" id="{D948B0D1-EB99-2D4B-902F-85385F587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Convolution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Used in filtering, pattern matching, correlation, polynomial evaluation, </a:t>
            </a:r>
            <a:r>
              <a:rPr lang="en-US" altLang="en-US" dirty="0" err="1">
                <a:ea typeface="ＭＳ Ｐゴシック" panose="020B0600070205080204" pitchFamily="34" charset="-128"/>
              </a:rPr>
              <a:t>etc</a:t>
            </a:r>
            <a:r>
              <a:rPr lang="en-US" altLang="en-US" dirty="0">
                <a:ea typeface="ＭＳ Ｐゴシック" panose="020B0600070205080204" pitchFamily="34" charset="-128"/>
              </a:rPr>
              <a:t> …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image processing</a:t>
            </a:r>
            <a:r>
              <a:rPr lang="en-US" altLang="en-US" dirty="0">
                <a:ea typeface="ＭＳ Ｐゴシック" panose="020B0600070205080204" pitchFamily="34" charset="-128"/>
              </a:rPr>
              <a:t> tasks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Machine learning</a:t>
            </a:r>
            <a:r>
              <a:rPr lang="en-US" altLang="en-US" dirty="0">
                <a:ea typeface="ＭＳ Ｐゴシック" panose="020B0600070205080204" pitchFamily="34" charset="-128"/>
              </a:rPr>
              <a:t>: up to hundreds of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convolutional layers</a:t>
            </a:r>
            <a:r>
              <a:rPr lang="en-US" altLang="en-US" dirty="0">
                <a:ea typeface="ＭＳ Ｐゴシック" panose="020B0600070205080204" pitchFamily="34" charset="-128"/>
              </a:rPr>
              <a:t> in Convolutional Neural Networks (CNN)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09572" name="Picture 4">
            <a:extLst>
              <a:ext uri="{FF2B5EF4-FFF2-40B4-BE49-F238E27FC236}">
                <a16:creationId xmlns:a16="http://schemas.microsoft.com/office/drawing/2014/main" id="{1582BDD8-1C2C-3B46-8553-B4591EEBD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3657600"/>
            <a:ext cx="74104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LeNet-5, </a:t>
            </a:r>
            <a:r>
              <a:rPr lang="en-US" sz="3200">
                <a:ea typeface="Arial"/>
                <a:cs typeface="Arial"/>
                <a:sym typeface="Arial"/>
              </a:rPr>
              <a:t>a Convolutional Neural Network </a:t>
            </a:r>
            <a:br>
              <a:rPr lang="en-US" sz="3200">
                <a:ea typeface="Arial"/>
                <a:cs typeface="Arial"/>
                <a:sym typeface="Arial"/>
              </a:rPr>
            </a:br>
            <a:r>
              <a:rPr lang="en-US" sz="3200">
                <a:ea typeface="Arial"/>
                <a:cs typeface="Arial"/>
                <a:sym typeface="Arial"/>
              </a:rPr>
              <a:t>for Hand-Written Digit </a:t>
            </a:r>
            <a:r>
              <a:rPr lang="en-US" sz="3200" dirty="0">
                <a:ea typeface="Arial"/>
                <a:cs typeface="Arial"/>
                <a:sym typeface="Arial"/>
              </a:rPr>
              <a:t>R</a:t>
            </a:r>
            <a:r>
              <a:rPr lang="en-US" sz="3200">
                <a:ea typeface="Arial"/>
                <a:cs typeface="Arial"/>
                <a:sym typeface="Arial"/>
              </a:rPr>
              <a:t>ecognition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9" name="Shape 4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362200"/>
            <a:ext cx="9144000" cy="268319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462"/>
          <p:cNvSpPr txBox="1"/>
          <p:nvPr/>
        </p:nvSpPr>
        <p:spPr>
          <a:xfrm>
            <a:off x="467543" y="1487269"/>
            <a:ext cx="4248472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is a 1024*8 bit input, which will have a truth table of 2 </a:t>
            </a:r>
            <a:r>
              <a:rPr lang="en-US" sz="1800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8196 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entries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61202" y="6195139"/>
            <a:ext cx="15199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Slide credit: </a:t>
            </a:r>
            <a:r>
              <a:rPr lang="en-US" sz="1000" dirty="0" err="1"/>
              <a:t>Hwu</a:t>
            </a:r>
            <a:r>
              <a:rPr lang="en-US" sz="10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1526220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Convolutional Neural Networks: Demo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67200" y="5833646"/>
            <a:ext cx="462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432FF"/>
                </a:solidFill>
              </a:rPr>
              <a:t>http://</a:t>
            </a:r>
            <a:r>
              <a:rPr lang="en-US" dirty="0" err="1">
                <a:solidFill>
                  <a:srgbClr val="0432FF"/>
                </a:solidFill>
              </a:rPr>
              <a:t>yann.lecun.com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exdb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lenet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index.html</a:t>
            </a:r>
            <a:endParaRPr lang="en-US" dirty="0">
              <a:solidFill>
                <a:srgbClr val="0432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08" y="1054029"/>
            <a:ext cx="3474792" cy="51816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1447800"/>
            <a:ext cx="4064000" cy="2540000"/>
          </a:xfrm>
          <a:prstGeom prst="rect">
            <a:avLst/>
          </a:prstGeom>
        </p:spPr>
      </p:pic>
      <p:sp>
        <p:nvSpPr>
          <p:cNvPr id="8" name="Rounded Rectangle 44">
            <a:extLst>
              <a:ext uri="{FF2B5EF4-FFF2-40B4-BE49-F238E27FC236}">
                <a16:creationId xmlns:a16="http://schemas.microsoft.com/office/drawing/2014/main" id="{FB0155B6-7082-4A4E-AE3D-66CC738C9C7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57653" y="1419454"/>
            <a:ext cx="666291" cy="2286001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48493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Implementing a Convolutional Layer </a:t>
            </a:r>
            <a:br>
              <a:rPr lang="en-US" sz="3200" dirty="0">
                <a:ea typeface="Arial"/>
                <a:cs typeface="Arial"/>
                <a:sym typeface="Arial"/>
              </a:rPr>
            </a:br>
            <a:r>
              <a:rPr lang="en-US" sz="3200" dirty="0">
                <a:ea typeface="Arial"/>
                <a:cs typeface="Arial"/>
                <a:sym typeface="Arial"/>
              </a:rPr>
              <a:t>with Matrix Multiplication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61202" y="6195139"/>
            <a:ext cx="15199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Slide credit: </a:t>
            </a:r>
            <a:r>
              <a:rPr lang="en-US" sz="1000" dirty="0" err="1"/>
              <a:t>Hwu</a:t>
            </a:r>
            <a:r>
              <a:rPr lang="en-US" sz="1000" dirty="0"/>
              <a:t> &amp; Kirk</a:t>
            </a:r>
          </a:p>
        </p:txBody>
      </p:sp>
      <p:pic>
        <p:nvPicPr>
          <p:cNvPr id="12" name="Shape 814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81498" y="869400"/>
            <a:ext cx="5181005" cy="57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CuadroTexto 5"/>
          <p:cNvSpPr txBox="1"/>
          <p:nvPr/>
        </p:nvSpPr>
        <p:spPr>
          <a:xfrm>
            <a:off x="2919172" y="1203936"/>
            <a:ext cx="175295" cy="1804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tx2"/>
            </a:solidFill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sz="7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3016220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title"/>
          </p:nvPr>
        </p:nvSpPr>
        <p:spPr>
          <a:xfrm>
            <a:off x="107504" y="44623"/>
            <a:ext cx="8928992" cy="7920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>
              <a:lnSpc>
                <a:spcPct val="111111"/>
              </a:lnSpc>
              <a:buClr>
                <a:schemeClr val="lt1"/>
              </a:buClr>
              <a:buSzPct val="25000"/>
              <a:buFont typeface="Arial"/>
              <a:buNone/>
            </a:pPr>
            <a:r>
              <a:rPr lang="en-US" sz="3600" dirty="0">
                <a:sym typeface="Arial"/>
              </a:rPr>
              <a:t>Power of </a:t>
            </a:r>
            <a:r>
              <a:rPr lang="en-US" sz="3600" b="1" dirty="0">
                <a:sym typeface="Arial"/>
              </a:rPr>
              <a:t>Convolutions</a:t>
            </a:r>
            <a:r>
              <a:rPr lang="en-US" sz="3600" dirty="0">
                <a:sym typeface="Arial"/>
              </a:rPr>
              <a:t> and </a:t>
            </a:r>
            <a:r>
              <a:rPr lang="en-US" sz="3600" b="1" dirty="0">
                <a:sym typeface="Arial"/>
              </a:rPr>
              <a:t>Applied Courses</a:t>
            </a:r>
          </a:p>
        </p:txBody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228600" y="1066800"/>
            <a:ext cx="8610600" cy="53265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/>
            <a:r>
              <a:rPr lang="en-US" dirty="0">
                <a:sym typeface="Arial"/>
              </a:rPr>
              <a:t>In 2010, Prof. Andreas </a:t>
            </a:r>
            <a:r>
              <a:rPr lang="en-US" dirty="0" err="1">
                <a:sym typeface="Arial"/>
              </a:rPr>
              <a:t>Moshovos</a:t>
            </a:r>
            <a:r>
              <a:rPr lang="en-US" dirty="0">
                <a:sym typeface="Arial"/>
              </a:rPr>
              <a:t> adopted Professor </a:t>
            </a:r>
            <a:r>
              <a:rPr lang="en-US" dirty="0" err="1">
                <a:sym typeface="Arial"/>
              </a:rPr>
              <a:t>Hwu’s</a:t>
            </a:r>
            <a:r>
              <a:rPr lang="en-US" dirty="0">
                <a:sym typeface="Arial"/>
              </a:rPr>
              <a:t> ECE498AL Programming Massively Parallel Processors Class</a:t>
            </a:r>
          </a:p>
          <a:p>
            <a:pPr marR="0" lvl="0"/>
            <a:endParaRPr lang="en-US" dirty="0">
              <a:sym typeface="Arial"/>
            </a:endParaRPr>
          </a:p>
          <a:p>
            <a:pPr marR="0" lvl="0"/>
            <a:r>
              <a:rPr lang="en-US" dirty="0">
                <a:sym typeface="Arial"/>
              </a:rPr>
              <a:t>Several of Prof. Geoffrey Hinton’s graduate students took the course</a:t>
            </a:r>
          </a:p>
          <a:p>
            <a:pPr marR="0" lvl="0"/>
            <a:endParaRPr lang="en-US" dirty="0">
              <a:sym typeface="Arial"/>
            </a:endParaRPr>
          </a:p>
          <a:p>
            <a:pPr marR="0" lvl="0"/>
            <a:r>
              <a:rPr lang="en-US" dirty="0">
                <a:sym typeface="Arial"/>
              </a:rPr>
              <a:t>These students developed the GPU implementation of the Deep CNN that was trained with 1.2M images to win the ImageNet competition</a:t>
            </a:r>
          </a:p>
        </p:txBody>
      </p:sp>
      <p:sp>
        <p:nvSpPr>
          <p:cNvPr id="6" name="Shape 462"/>
          <p:cNvSpPr txBox="1"/>
          <p:nvPr/>
        </p:nvSpPr>
        <p:spPr>
          <a:xfrm>
            <a:off x="7286599" y="6172200"/>
            <a:ext cx="1552601" cy="23375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Slide credit: </a:t>
            </a:r>
            <a:r>
              <a:rPr lang="en-US" sz="1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Hwu</a:t>
            </a:r>
            <a:r>
              <a:rPr lang="en-US" sz="1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&amp; Kirk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16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58800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AlexNet</a:t>
            </a:r>
            <a:r>
              <a:rPr lang="en-US" dirty="0">
                <a:ea typeface="Arial"/>
                <a:cs typeface="Arial"/>
                <a:sym typeface="Arial"/>
              </a:rPr>
              <a:t> (2012)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err="1">
                <a:sym typeface="Arial"/>
              </a:rPr>
              <a:t>AlexNet</a:t>
            </a:r>
            <a:r>
              <a:rPr lang="en-US" kern="0" dirty="0">
                <a:sym typeface="Arial"/>
              </a:rPr>
              <a:t> won </a:t>
            </a:r>
            <a:r>
              <a:rPr lang="en-US" kern="0" dirty="0">
                <a:solidFill>
                  <a:srgbClr val="0432FF"/>
                </a:solidFill>
                <a:sym typeface="Arial"/>
              </a:rPr>
              <a:t>ImageNet </a:t>
            </a:r>
            <a:r>
              <a:rPr lang="en-US" kern="0" dirty="0">
                <a:sym typeface="Arial"/>
              </a:rPr>
              <a:t>with more than 10.8% points ahead of the runner up</a:t>
            </a:r>
          </a:p>
          <a:p>
            <a:pPr lvl="1"/>
            <a:r>
              <a:rPr lang="en-US" altLang="en-US" dirty="0" err="1"/>
              <a:t>Krizhevsky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ImageNet Classification with Deep Convolutional Neural Networks</a:t>
            </a:r>
            <a:r>
              <a:rPr lang="en-US" altLang="en-US" dirty="0"/>
              <a:t>”</a:t>
            </a:r>
            <a:r>
              <a:rPr lang="en-US" altLang="ja-JP" dirty="0"/>
              <a:t>, NIPS 2012.</a:t>
            </a:r>
            <a:endParaRPr lang="en-US" kern="0" dirty="0"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543493"/>
            <a:ext cx="5486400" cy="393350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8740290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>
                <a:sym typeface="Arial"/>
              </a:rPr>
              <a:t>Google improves the precision by </a:t>
            </a:r>
            <a:r>
              <a:rPr lang="en-US" kern="0" dirty="0">
                <a:solidFill>
                  <a:srgbClr val="0432FF"/>
                </a:solidFill>
                <a:sym typeface="Arial"/>
              </a:rPr>
              <a:t>adding more layers</a:t>
            </a:r>
          </a:p>
          <a:p>
            <a:pPr lvl="1"/>
            <a:r>
              <a:rPr lang="en-US" kern="0" dirty="0">
                <a:sym typeface="Arial"/>
              </a:rPr>
              <a:t>From 8 in </a:t>
            </a:r>
            <a:r>
              <a:rPr lang="en-US" kern="0" dirty="0" err="1">
                <a:sym typeface="Arial"/>
              </a:rPr>
              <a:t>AlexNet</a:t>
            </a:r>
            <a:r>
              <a:rPr lang="en-US" kern="0" dirty="0">
                <a:sym typeface="Arial"/>
              </a:rPr>
              <a:t> to 22 in </a:t>
            </a:r>
            <a:r>
              <a:rPr lang="en-US" kern="0" dirty="0" err="1">
                <a:sym typeface="Arial"/>
              </a:rPr>
              <a:t>GoogLeNet</a:t>
            </a:r>
            <a:endParaRPr lang="en-US" kern="0" dirty="0">
              <a:sym typeface="Arial"/>
            </a:endParaRPr>
          </a:p>
          <a:p>
            <a:pPr lvl="1"/>
            <a:r>
              <a:rPr lang="en-US" altLang="en-US" dirty="0" err="1"/>
              <a:t>Szegedy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Going Deeper with Convolutions</a:t>
            </a:r>
            <a:r>
              <a:rPr lang="en-US" altLang="en-US" dirty="0"/>
              <a:t>”</a:t>
            </a:r>
            <a:r>
              <a:rPr lang="en-US" altLang="ja-JP" dirty="0"/>
              <a:t>, CVPR 2015.</a:t>
            </a:r>
            <a:endParaRPr lang="en-US" kern="0" dirty="0">
              <a:sym typeface="Arial"/>
            </a:endParaRPr>
          </a:p>
        </p:txBody>
      </p:sp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GoogLeNet</a:t>
            </a:r>
            <a:r>
              <a:rPr lang="en-US" dirty="0">
                <a:ea typeface="Arial"/>
                <a:cs typeface="Arial"/>
                <a:sym typeface="Arial"/>
              </a:rPr>
              <a:t> (2014)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47" y="2673350"/>
            <a:ext cx="8476907" cy="31940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9700376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000" dirty="0"/>
              <a:t>He et al., “</a:t>
            </a:r>
            <a:r>
              <a:rPr lang="en-US" altLang="ja-JP" sz="2000" dirty="0">
                <a:solidFill>
                  <a:srgbClr val="0000FF"/>
                </a:solidFill>
              </a:rPr>
              <a:t>Deep Residual Learning for Image Recognition</a:t>
            </a:r>
            <a:r>
              <a:rPr lang="en-US" altLang="en-US" sz="2000" dirty="0"/>
              <a:t>”</a:t>
            </a:r>
            <a:r>
              <a:rPr lang="en-US" altLang="ja-JP" sz="2000" dirty="0"/>
              <a:t>, CVPR 2016.</a:t>
            </a:r>
            <a:endParaRPr lang="en-US" sz="2000" kern="0" dirty="0"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600" y="1295400"/>
            <a:ext cx="7490800" cy="22045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ResNet</a:t>
            </a:r>
            <a:r>
              <a:rPr lang="en-US" dirty="0">
                <a:ea typeface="Arial"/>
                <a:cs typeface="Arial"/>
                <a:sym typeface="Arial"/>
              </a:rPr>
              <a:t> (2015)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901" y="3528910"/>
            <a:ext cx="6066199" cy="332909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 flipH="1">
            <a:off x="5334000" y="3962400"/>
            <a:ext cx="381000" cy="5334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09600" y="5562600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Human: 5.1%</a:t>
            </a:r>
          </a:p>
        </p:txBody>
      </p:sp>
      <p:cxnSp>
        <p:nvCxnSpPr>
          <p:cNvPr id="12" name="Straight Arrow Connector 11"/>
          <p:cNvCxnSpPr>
            <a:stCxn id="9" idx="3"/>
          </p:cNvCxnSpPr>
          <p:nvPr/>
        </p:nvCxnSpPr>
        <p:spPr bwMode="auto">
          <a:xfrm flipV="1">
            <a:off x="2038196" y="5562600"/>
            <a:ext cx="552604" cy="169277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4495800" y="4004846"/>
            <a:ext cx="1083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First CNN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95337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F701-6EB1-B249-A5FF-D3EEF63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sz="3600" dirty="0"/>
              <a:t>Bachelor’s Seminar in Comp 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8E0EE-2399-874A-9BF2-F9233CAAA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Fall 2019</a:t>
            </a:r>
          </a:p>
          <a:p>
            <a:r>
              <a:rPr lang="en-US" dirty="0"/>
              <a:t>2 credit units</a:t>
            </a:r>
          </a:p>
          <a:p>
            <a:endParaRPr lang="en-US" dirty="0"/>
          </a:p>
          <a:p>
            <a:r>
              <a:rPr lang="en-US" b="1" dirty="0"/>
              <a:t>Rigorous seminar on fundamental and cutting-edge topics in computer architecture</a:t>
            </a:r>
            <a:endParaRPr lang="en-US" dirty="0"/>
          </a:p>
          <a:p>
            <a:r>
              <a:rPr lang="en-US" dirty="0"/>
              <a:t>Critical presentation, review, and discussion of seminal works in computer architecture</a:t>
            </a:r>
          </a:p>
          <a:p>
            <a:pPr lvl="1"/>
            <a:r>
              <a:rPr lang="en-US" dirty="0"/>
              <a:t>We will cover many ideas &amp; issues, analyze their tradeoffs, perform </a:t>
            </a:r>
            <a:r>
              <a:rPr lang="en-US" b="1" dirty="0"/>
              <a:t>critical thinking </a:t>
            </a:r>
            <a:r>
              <a:rPr lang="en-US" dirty="0"/>
              <a:t>and brainstorming</a:t>
            </a:r>
          </a:p>
          <a:p>
            <a:pPr lvl="1"/>
            <a:endParaRPr lang="en-US" dirty="0"/>
          </a:p>
          <a:p>
            <a:r>
              <a:rPr lang="en-US" dirty="0"/>
              <a:t>Participation, presentation, synthesis report</a:t>
            </a:r>
          </a:p>
          <a:p>
            <a:r>
              <a:rPr lang="en-US" dirty="0"/>
              <a:t>You can register for the course online</a:t>
            </a:r>
          </a:p>
          <a:p>
            <a:r>
              <a:rPr lang="en-US" sz="22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https://safari.ethz.ch/architecture_seminar/fall2018/doku.php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EB2E-4EBD-9D4B-98B6-C69000FD0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BEC082-DB60-894D-A65F-EC5CC660E7FA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47220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Content Placeholder 2">
            <a:extLst>
              <a:ext uri="{FF2B5EF4-FFF2-40B4-BE49-F238E27FC236}">
                <a16:creationId xmlns:a16="http://schemas.microsoft.com/office/drawing/2014/main" id="{D948B0D1-EB99-2D4B-902F-85385F587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Convolution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Used in filtering, pattern matching, correlation, polynomial evaluation, </a:t>
            </a:r>
            <a:r>
              <a:rPr lang="en-US" altLang="en-US" dirty="0" err="1">
                <a:ea typeface="ＭＳ Ｐゴシック" panose="020B0600070205080204" pitchFamily="34" charset="-128"/>
              </a:rPr>
              <a:t>etc</a:t>
            </a:r>
            <a:r>
              <a:rPr lang="en-US" altLang="en-US" dirty="0">
                <a:ea typeface="ＭＳ Ｐゴシック" panose="020B0600070205080204" pitchFamily="34" charset="-128"/>
              </a:rPr>
              <a:t> …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Many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image processing</a:t>
            </a:r>
            <a:r>
              <a:rPr lang="en-US" altLang="en-US" dirty="0">
                <a:ea typeface="ＭＳ Ｐゴシック" panose="020B0600070205080204" pitchFamily="34" charset="-128"/>
              </a:rPr>
              <a:t> tasks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Machine learning</a:t>
            </a:r>
            <a:r>
              <a:rPr lang="en-US" altLang="en-US" dirty="0">
                <a:ea typeface="ＭＳ Ｐゴシック" panose="020B0600070205080204" pitchFamily="34" charset="-128"/>
              </a:rPr>
              <a:t>: up to hundreds of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convolutional layers</a:t>
            </a:r>
            <a:r>
              <a:rPr lang="en-US" altLang="en-US" dirty="0">
                <a:ea typeface="ＭＳ Ｐゴシック" panose="020B0600070205080204" pitchFamily="34" charset="-128"/>
              </a:rPr>
              <a:t> in Convolutional Neural Networks (CNN)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109572" name="Picture 4">
            <a:extLst>
              <a:ext uri="{FF2B5EF4-FFF2-40B4-BE49-F238E27FC236}">
                <a16:creationId xmlns:a16="http://schemas.microsoft.com/office/drawing/2014/main" id="{1582BDD8-1C2C-3B46-8553-B4591EEBD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3657600"/>
            <a:ext cx="74104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B20C62C-4F87-F849-A775-382CD2B4D011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"/>
            <a:ext cx="8915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altLang="en-US" sz="3600" kern="0" dirty="0">
                <a:ea typeface="ＭＳ Ｐゴシック" panose="020B0600070205080204" pitchFamily="34" charset="-128"/>
              </a:rPr>
              <a:t>Systolic Computation Example: Convolution (I)</a:t>
            </a:r>
          </a:p>
        </p:txBody>
      </p:sp>
    </p:spTree>
    <p:extLst>
      <p:ext uri="{BB962C8B-B14F-4D97-AF65-F5344CB8AC3E}">
        <p14:creationId xmlns:p14="http://schemas.microsoft.com/office/powerpoint/2010/main" val="5550841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612A2435-730A-2045-AB32-1F1F6A7BF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Systolic Computation Example: Convolution (II)</a:t>
            </a:r>
          </a:p>
        </p:txBody>
      </p:sp>
      <p:sp>
        <p:nvSpPr>
          <p:cNvPr id="40962" name="Content Placeholder 2">
            <a:extLst>
              <a:ext uri="{FF2B5EF4-FFF2-40B4-BE49-F238E27FC236}">
                <a16:creationId xmlns:a16="http://schemas.microsoft.com/office/drawing/2014/main" id="{BB834017-4C4F-2B4A-B136-66963B926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3200400" cy="5194300"/>
          </a:xfrm>
        </p:spPr>
        <p:txBody>
          <a:bodyPr/>
          <a:lstStyle/>
          <a:p>
            <a:r>
              <a:rPr lang="en-US" altLang="en-US" sz="3200">
                <a:ea typeface="ＭＳ Ｐゴシック" panose="020B0600070205080204" pitchFamily="34" charset="-128"/>
              </a:rPr>
              <a:t>y1 = w1x1 + w2x2 + w3x3</a:t>
            </a:r>
          </a:p>
          <a:p>
            <a:endParaRPr lang="en-US" altLang="en-US" sz="3200">
              <a:ea typeface="ＭＳ Ｐゴシック" panose="020B0600070205080204" pitchFamily="34" charset="-128"/>
            </a:endParaRPr>
          </a:p>
          <a:p>
            <a:r>
              <a:rPr lang="en-US" altLang="en-US" sz="3200">
                <a:ea typeface="ＭＳ Ｐゴシック" panose="020B0600070205080204" pitchFamily="34" charset="-128"/>
              </a:rPr>
              <a:t>y2 = w1x2 + w2x3 + w3x4</a:t>
            </a:r>
          </a:p>
          <a:p>
            <a:endParaRPr lang="en-US" altLang="en-US" sz="3200">
              <a:ea typeface="ＭＳ Ｐゴシック" panose="020B0600070205080204" pitchFamily="34" charset="-128"/>
            </a:endParaRPr>
          </a:p>
          <a:p>
            <a:r>
              <a:rPr lang="en-US" altLang="en-US" sz="3200">
                <a:ea typeface="ＭＳ Ｐゴシック" panose="020B0600070205080204" pitchFamily="34" charset="-128"/>
              </a:rPr>
              <a:t>y3 = w1x3 + w2x4 + w3x5</a:t>
            </a:r>
          </a:p>
        </p:txBody>
      </p:sp>
      <p:sp>
        <p:nvSpPr>
          <p:cNvPr id="40963" name="Slide Number Placeholder 3">
            <a:extLst>
              <a:ext uri="{FF2B5EF4-FFF2-40B4-BE49-F238E27FC236}">
                <a16:creationId xmlns:a16="http://schemas.microsoft.com/office/drawing/2014/main" id="{BA43A0FF-2AF3-734A-875E-8E3C10C2A1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77E3AF4-3ABE-7146-9218-877566A9B0E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0964" name="Picture 4">
            <a:extLst>
              <a:ext uri="{FF2B5EF4-FFF2-40B4-BE49-F238E27FC236}">
                <a16:creationId xmlns:a16="http://schemas.microsoft.com/office/drawing/2014/main" id="{0D62E47C-3515-9146-910C-918E284CC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066800"/>
            <a:ext cx="5867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9C52F1B3-89F2-5E4C-BE9A-48895CBB7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144000" cy="10668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Systolic Computation Example: Convolution (III)</a:t>
            </a:r>
          </a:p>
        </p:txBody>
      </p:sp>
      <p:sp>
        <p:nvSpPr>
          <p:cNvPr id="41986" name="Content Placeholder 2">
            <a:extLst>
              <a:ext uri="{FF2B5EF4-FFF2-40B4-BE49-F238E27FC236}">
                <a16:creationId xmlns:a16="http://schemas.microsoft.com/office/drawing/2014/main" id="{389E5782-EF1F-C443-A225-6CC904DC5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Worthwhile to implement adder and multiplier separately  to allow overlapping of add/</a:t>
            </a:r>
            <a:r>
              <a:rPr lang="en-US" altLang="en-US" dirty="0" err="1">
                <a:ea typeface="ＭＳ Ｐゴシック" panose="020B0600070205080204" pitchFamily="34" charset="-128"/>
              </a:rPr>
              <a:t>mul</a:t>
            </a:r>
            <a:r>
              <a:rPr lang="en-US" altLang="en-US" dirty="0">
                <a:ea typeface="ＭＳ Ｐゴシック" panose="020B0600070205080204" pitchFamily="34" charset="-128"/>
              </a:rPr>
              <a:t> executions</a:t>
            </a: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A76FA204-F839-4749-8CD8-A2907BABD4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A1FF05B-3038-7043-B3F4-2AE5F150214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id="{DD83E8C6-9A5A-9B4D-BC18-DC6C5FA77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143000"/>
            <a:ext cx="8610600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A1E6A0A9-15AA-0E46-A77A-D28511109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Systolic Computation Example: Convolution (IV)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BD9BC6-0608-AE4E-99F7-07F6B71DA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One needs to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carefully orchestrate </a:t>
            </a:r>
            <a:r>
              <a:rPr lang="en-US" altLang="en-US" dirty="0">
                <a:ea typeface="ＭＳ Ｐゴシック" panose="020B0600070205080204" pitchFamily="34" charset="-128"/>
              </a:rPr>
              <a:t>when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data elements are input to the array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And when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output is buffered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gets more involved when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Array dimensionality increases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PEs are less predictable in terms of latency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03709B69-1452-0940-B8C8-E6E42F720C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BAFD5D2-71CB-EB44-BA56-6392B9AD4F9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3BA4D-9C10-F149-8115-BF47BAC7A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Two-Dimensional Systolic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38EA02-2087-3745-B978-74EE742FD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5FB87E-5AD1-1B44-A9E6-74D373CCF5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D7B3E-F146-D549-8F86-317FE8F8EAF3}" type="slidenum">
              <a:rPr lang="en-US" altLang="en-US" smtClean="0"/>
              <a:pPr/>
              <a:t>24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F92C4B-D597-A04F-B02B-E850FB8BF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90600"/>
            <a:ext cx="6654800" cy="2667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B0FD09-0D92-E446-A2E1-580956D22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600487"/>
            <a:ext cx="4668838" cy="310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9187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D72BE-9E30-8E41-800E-7FBA973C8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D7D3F6-A03C-0F45-B8B9-D9C5DD63B1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D7B3E-F146-D549-8F86-317FE8F8EAF3}" type="slidenum">
              <a:rPr lang="en-US" altLang="en-US" smtClean="0"/>
              <a:pPr/>
              <a:t>25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F78C0E-BDD3-0A44-8F69-1B502D203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0"/>
            <a:ext cx="4793481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A720A0D-5D87-2149-B12B-A043F997D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599" y="996950"/>
            <a:ext cx="3817119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Systolic arrays can be chained together to form powerful systems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systolic array is capable of producing on-the-fly least-squares fit to all the data that has arrived up to any given moment</a:t>
            </a:r>
          </a:p>
        </p:txBody>
      </p:sp>
    </p:spTree>
    <p:extLst>
      <p:ext uri="{BB962C8B-B14F-4D97-AF65-F5344CB8AC3E}">
        <p14:creationId xmlns:p14="http://schemas.microsoft.com/office/powerpoint/2010/main" val="157895423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9F71E8F0-0857-794A-9A68-B391AC63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Arrays: Pros and Cons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A3CE5-5EB9-9C47-AF15-1D5DBA6B0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Advantages: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Principled: Efficiently makes use of limited memory bandwidth, balances computation to I/O bandwidth availability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Specialized (computation needs to fit PE organization/functions) 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	 improved efficiency, simple design, high concurrency/	performance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	 good to do more with less memory bandwidth requirement</a:t>
            </a: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000FF"/>
              </a:solidFill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000FF"/>
                </a:solidFill>
              </a:rPr>
              <a:t>Downside: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/>
              <a:t>Specialized</a:t>
            </a:r>
          </a:p>
          <a:p>
            <a:pPr marL="344487" lvl="1" indent="0">
              <a:buFont typeface="Wingdings" charset="0"/>
              <a:buNone/>
              <a:defRPr/>
            </a:pPr>
            <a:r>
              <a:rPr lang="en-US" dirty="0">
                <a:sym typeface="Wingdings"/>
              </a:rPr>
              <a:t>	 </a:t>
            </a:r>
            <a:r>
              <a:rPr lang="en-US" dirty="0">
                <a:solidFill>
                  <a:srgbClr val="FF0000"/>
                </a:solidFill>
                <a:sym typeface="Wingdings"/>
              </a:rPr>
              <a:t>not generally applicable </a:t>
            </a:r>
            <a:r>
              <a:rPr lang="en-US" dirty="0">
                <a:sym typeface="Wingdings"/>
              </a:rPr>
              <a:t>because computation needs to fit 	the PE functions/organization</a:t>
            </a: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9F64366E-772C-0C46-BC35-90B4D11956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F7D203A-0D51-AF43-B3FC-545E3E67B74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Content Placeholder 2">
            <a:extLst>
              <a:ext uri="{FF2B5EF4-FFF2-40B4-BE49-F238E27FC236}">
                <a16:creationId xmlns:a16="http://schemas.microsoft.com/office/drawing/2014/main" id="{6595C0E4-1952-CE4A-AD0E-DBF7C0C7D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PE in a systolic array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store multiple “weights”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Weights can be selected on the fly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Eases implementation of, e.g., adaptive filtering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Taken further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Each PE can have its own data and instruction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Data memory </a:t>
            </a:r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 to store partial/temporary results, constants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Leads to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stream processing, pipeline parallelism</a:t>
            </a:r>
          </a:p>
          <a:p>
            <a:pPr lvl="2"/>
            <a:r>
              <a:rPr lang="en-US" altLang="en-US">
                <a:ea typeface="ＭＳ Ｐゴシック" panose="020B0600070205080204" pitchFamily="34" charset="-128"/>
                <a:sym typeface="Wingdings" pitchFamily="2" charset="2"/>
              </a:rPr>
              <a:t>More generally,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staged execution</a:t>
            </a:r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5058" name="Slide Number Placeholder 3">
            <a:extLst>
              <a:ext uri="{FF2B5EF4-FFF2-40B4-BE49-F238E27FC236}">
                <a16:creationId xmlns:a16="http://schemas.microsoft.com/office/drawing/2014/main" id="{6114CCC3-9571-DC48-AFA6-C71148BC10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88E00E4-B4BD-2F4F-B19F-1D443B0C455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5059" name="Title 1">
            <a:extLst>
              <a:ext uri="{FF2B5EF4-FFF2-40B4-BE49-F238E27FC236}">
                <a16:creationId xmlns:a16="http://schemas.microsoft.com/office/drawing/2014/main" id="{BCAC65A2-95EF-5848-9020-369BFB874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More Programmability in Systolic Arrays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D53146E5-92F5-1F4B-B638-8D14686A3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Pipeline-Parallel (Pipelined) Programs</a:t>
            </a:r>
          </a:p>
        </p:txBody>
      </p:sp>
      <p:sp>
        <p:nvSpPr>
          <p:cNvPr id="46082" name="Content Placeholder 2">
            <a:extLst>
              <a:ext uri="{FF2B5EF4-FFF2-40B4-BE49-F238E27FC236}">
                <a16:creationId xmlns:a16="http://schemas.microsoft.com/office/drawing/2014/main" id="{F01667E3-E087-064B-B4F9-C5FD30640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94BEFA1B-3FD9-D541-BB34-0AB8F3ABC1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A8D649E-DB2F-374F-B7C3-D9BB335F89D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6084" name="Picture 4">
            <a:extLst>
              <a:ext uri="{FF2B5EF4-FFF2-40B4-BE49-F238E27FC236}">
                <a16:creationId xmlns:a16="http://schemas.microsoft.com/office/drawing/2014/main" id="{C3C064E4-42EE-F941-A04A-F6825F809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1143000"/>
            <a:ext cx="9010650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0D28AB7B-E349-9843-BB29-6AC11E918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Stages of Pipelined Programs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8D86092F-4853-2245-985F-85E09BF26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Loop iterations are divided into 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code segments called </a:t>
            </a:r>
            <a:r>
              <a:rPr lang="en-US" altLang="en-US" sz="2000" b="1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stages</a:t>
            </a: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Threads execute stages on different cores</a:t>
            </a:r>
          </a:p>
          <a:p>
            <a:pPr lvl="1"/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DA653891-A3AC-3A45-837F-AD75873115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0F9F67F-FC99-A64F-A2F6-C794AE482B20}" type="slidenum">
              <a:rPr lang="en-US" altLang="en-US" sz="1600">
                <a:latin typeface="Garamond" panose="02020404030301010803" pitchFamily="18" charset="0"/>
              </a:rPr>
              <a:pPr eaLnBrk="1" hangingPunct="1"/>
              <a:t>29</a:t>
            </a:fld>
            <a:endParaRPr lang="en-US" altLang="en-US" sz="1600"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99126D-5BE6-5D40-B9D7-285EBCC94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8" y="2967038"/>
            <a:ext cx="279558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/>
              <a:t>loop {</a:t>
            </a:r>
          </a:p>
          <a:p>
            <a:pPr eaLnBrk="1" hangingPunct="1"/>
            <a:r>
              <a:rPr lang="en-US" altLang="en-US" sz="1800"/>
              <a:t>   Compute1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   Compute2</a:t>
            </a:r>
          </a:p>
          <a:p>
            <a:pPr eaLnBrk="1" hangingPunct="1"/>
            <a:endParaRPr lang="en-US" altLang="en-US" sz="1800"/>
          </a:p>
          <a:p>
            <a:pPr eaLnBrk="1" hangingPunct="1"/>
            <a:r>
              <a:rPr lang="en-US" altLang="en-US" sz="1800"/>
              <a:t>   Compute3</a:t>
            </a:r>
          </a:p>
          <a:p>
            <a:pPr eaLnBrk="1" hangingPunct="1"/>
            <a:r>
              <a:rPr lang="en-US" altLang="en-US" sz="1800"/>
              <a:t>}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32B51E-7FE4-2D41-A3FA-91E4029AE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8" y="3284538"/>
            <a:ext cx="1244600" cy="2555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A9757D-3EE1-604F-A246-9F56B62DA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325" y="3227388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A</a:t>
            </a:r>
            <a:endParaRPr lang="en-US" altLang="en-US" sz="1800" b="1" baseline="-250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3C8336-4069-C249-8084-1D123B8AE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3" y="3817938"/>
            <a:ext cx="1244600" cy="2555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4AC26B-D661-204A-8B9A-178863F2D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088" y="3776663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B</a:t>
            </a:r>
            <a:endParaRPr lang="en-US" altLang="en-US" sz="1800" b="1" baseline="-250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07FBB8-B77E-3C4C-8478-2199E7CC1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" y="4392613"/>
            <a:ext cx="1243013" cy="2555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23E3E7-4CE5-3D46-9F5C-F5E1EEAD7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4365625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C</a:t>
            </a:r>
            <a:endParaRPr lang="en-US" altLang="en-US" sz="1800" b="1" baseline="-25000"/>
          </a:p>
        </p:txBody>
      </p:sp>
      <p:pic>
        <p:nvPicPr>
          <p:cNvPr id="13" name="Picture 12" descr="pipeline.png">
            <a:extLst>
              <a:ext uri="{FF2B5EF4-FFF2-40B4-BE49-F238E27FC236}">
                <a16:creationId xmlns:a16="http://schemas.microsoft.com/office/drawing/2014/main" id="{7E4BBD98-A65F-6144-81EB-652134531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638" y="2517775"/>
            <a:ext cx="5340350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1F842EE-52A3-A347-A397-BB21CFA5C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2765425"/>
            <a:ext cx="642938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E53C947-0704-584D-9422-504C372C22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4863" y="2765425"/>
            <a:ext cx="642937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CF20FD-BC97-D24F-A9F8-209E2ACB9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788" y="2400300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A</a:t>
            </a:r>
            <a:endParaRPr lang="en-US" altLang="en-US" sz="1800" b="1" baseline="-25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671CC19-2DFC-5846-9E9A-89E3601D3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9488" y="2405063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B</a:t>
            </a:r>
            <a:endParaRPr lang="en-US" altLang="en-US" sz="1800" b="1" baseline="-25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77E7D7-6B6B-3241-AC82-AC56EF1DF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2417763"/>
            <a:ext cx="45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/>
              <a:t>C</a:t>
            </a:r>
            <a:endParaRPr lang="en-US" altLang="en-US" sz="1800" b="1" baseline="-2500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B8D3A02-AB13-1141-9DCF-F8DE02B2E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7150" y="2362200"/>
            <a:ext cx="2232025" cy="1273175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647761C-57AD-184D-8831-3BD34B82C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2263" y="2762250"/>
            <a:ext cx="642937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8A2059A-8FBB-DA4C-B22D-602381C30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8088" y="2743200"/>
            <a:ext cx="642937" cy="446088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777AB59-763D-3941-951F-C00A3CC17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8788" y="2779713"/>
            <a:ext cx="642937" cy="446087"/>
          </a:xfrm>
          <a:prstGeom prst="ellips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5" grpId="0" animBg="1"/>
      <p:bldP spid="15" grpId="1" animBg="1"/>
      <p:bldP spid="16" grpId="0" animBg="1"/>
      <p:bldP spid="16" grpId="1" animBg="1"/>
      <p:bldP spid="17" grpId="0"/>
      <p:bldP spid="18" grpId="0"/>
      <p:bldP spid="19" grpId="0"/>
      <p:bldP spid="20" grpId="0" animBg="1"/>
      <p:bldP spid="20" grpId="1" animBg="1"/>
      <p:bldP spid="33" grpId="0" animBg="1"/>
      <p:bldP spid="33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:a16="http://schemas.microsoft.com/office/drawing/2014/main" id="{95C0CC3D-591B-1342-826E-8D18C551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Announcement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75CE5-A2A5-7F49-A628-B81AF7227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If you are interested in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learning more </a:t>
            </a:r>
            <a:r>
              <a:rPr lang="en-US" altLang="en-US" dirty="0">
                <a:ea typeface="ＭＳ Ｐゴシック" panose="020B0600070205080204" pitchFamily="34" charset="-128"/>
              </a:rPr>
              <a:t>and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doing research </a:t>
            </a:r>
            <a:r>
              <a:rPr lang="en-US" altLang="en-US" dirty="0">
                <a:ea typeface="ＭＳ Ｐゴシック" panose="020B0600070205080204" pitchFamily="34" charset="-128"/>
              </a:rPr>
              <a:t>in Computer Architecture, three suggestions: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Email me</a:t>
            </a:r>
            <a:r>
              <a:rPr lang="en-US" altLang="en-US" dirty="0">
                <a:ea typeface="ＭＳ Ｐゴシック" panose="020B0600070205080204" pitchFamily="34" charset="-128"/>
              </a:rPr>
              <a:t> with your interest (CC: Juan)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Take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the seminar course and the “Computer Architecture” course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Do readings </a:t>
            </a:r>
            <a:r>
              <a:rPr lang="en-US" altLang="en-US" dirty="0">
                <a:ea typeface="ＭＳ Ｐゴシック" panose="020B0600070205080204" pitchFamily="34" charset="-128"/>
              </a:rPr>
              <a:t>and assignments on your own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There are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many exciting projects and research positions </a:t>
            </a:r>
            <a:r>
              <a:rPr lang="en-US" altLang="en-US" dirty="0">
                <a:ea typeface="ＭＳ Ｐゴシック" panose="020B0600070205080204" pitchFamily="34" charset="-128"/>
              </a:rPr>
              <a:t>available, spanning: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Memory systems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Hardware security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GPUs, FPGAs, heterogeneous systems, 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New execution paradigms (e.g., in-memory computing)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Security-architecture-reliability-energy-performance interactions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Architectures for medical/health/genomics</a:t>
            </a: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EB4E0C34-D4D1-E84D-9A02-603D13F2A4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4BA167-49DC-E246-815C-49F75FD82F5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41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FA210473-D9A8-C542-BB0B-387EA04B3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Pipelined File Compression Example</a:t>
            </a:r>
          </a:p>
        </p:txBody>
      </p:sp>
      <p:sp>
        <p:nvSpPr>
          <p:cNvPr id="49154" name="Content Placeholder 2">
            <a:extLst>
              <a:ext uri="{FF2B5EF4-FFF2-40B4-BE49-F238E27FC236}">
                <a16:creationId xmlns:a16="http://schemas.microsoft.com/office/drawing/2014/main" id="{E5CF02F9-5003-2642-97FF-A7C9D33DC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9155" name="Slide Number Placeholder 3">
            <a:extLst>
              <a:ext uri="{FF2B5EF4-FFF2-40B4-BE49-F238E27FC236}">
                <a16:creationId xmlns:a16="http://schemas.microsoft.com/office/drawing/2014/main" id="{927CB83B-9F61-934F-8783-643F23B01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8B43CA7-7A1D-3847-BE17-E4FDEC0610E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9156" name="Picture 4">
            <a:extLst>
              <a:ext uri="{FF2B5EF4-FFF2-40B4-BE49-F238E27FC236}">
                <a16:creationId xmlns:a16="http://schemas.microsoft.com/office/drawing/2014/main" id="{C8395433-4825-EB47-BFD3-6DA68F780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9144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 bwMode="auto">
          <a:xfrm>
            <a:off x="685800" y="2578101"/>
            <a:ext cx="10668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1"/>
          <p:cNvSpPr/>
          <p:nvPr/>
        </p:nvSpPr>
        <p:spPr bwMode="auto">
          <a:xfrm>
            <a:off x="2438400" y="2578101"/>
            <a:ext cx="10668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chemeClr val="accent6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ounded Rectangle 1"/>
          <p:cNvSpPr/>
          <p:nvPr/>
        </p:nvSpPr>
        <p:spPr bwMode="auto">
          <a:xfrm>
            <a:off x="4114800" y="2578101"/>
            <a:ext cx="117896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rgbClr val="00B0F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ounded Rectangle 1"/>
          <p:cNvSpPr/>
          <p:nvPr/>
        </p:nvSpPr>
        <p:spPr bwMode="auto">
          <a:xfrm>
            <a:off x="5867400" y="2578101"/>
            <a:ext cx="11880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ounded Rectangle 1"/>
          <p:cNvSpPr/>
          <p:nvPr/>
        </p:nvSpPr>
        <p:spPr bwMode="auto">
          <a:xfrm>
            <a:off x="7629040" y="2578101"/>
            <a:ext cx="1188000" cy="952500"/>
          </a:xfrm>
          <a:custGeom>
            <a:avLst/>
            <a:gdLst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5240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1439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400"/>
              <a:gd name="connsiteX1" fmla="*/ 152403 w 1066800"/>
              <a:gd name="connsiteY1" fmla="*/ 0 h 914400"/>
              <a:gd name="connsiteX2" fmla="*/ 958847 w 1066800"/>
              <a:gd name="connsiteY2" fmla="*/ 0 h 914400"/>
              <a:gd name="connsiteX3" fmla="*/ 1066800 w 1066800"/>
              <a:gd name="connsiteY3" fmla="*/ 107953 h 914400"/>
              <a:gd name="connsiteX4" fmla="*/ 1066800 w 1066800"/>
              <a:gd name="connsiteY4" fmla="*/ 761997 h 914400"/>
              <a:gd name="connsiteX5" fmla="*/ 914397 w 1066800"/>
              <a:gd name="connsiteY5" fmla="*/ 914400 h 914400"/>
              <a:gd name="connsiteX6" fmla="*/ 152403 w 1066800"/>
              <a:gd name="connsiteY6" fmla="*/ 914400 h 914400"/>
              <a:gd name="connsiteX7" fmla="*/ 0 w 1066800"/>
              <a:gd name="connsiteY7" fmla="*/ 761997 h 914400"/>
              <a:gd name="connsiteX8" fmla="*/ 0 w 1066800"/>
              <a:gd name="connsiteY8" fmla="*/ 152403 h 914400"/>
              <a:gd name="connsiteX0" fmla="*/ 0 w 1066800"/>
              <a:gd name="connsiteY0" fmla="*/ 152403 h 914601"/>
              <a:gd name="connsiteX1" fmla="*/ 152403 w 1066800"/>
              <a:gd name="connsiteY1" fmla="*/ 0 h 914601"/>
              <a:gd name="connsiteX2" fmla="*/ 958847 w 1066800"/>
              <a:gd name="connsiteY2" fmla="*/ 0 h 914601"/>
              <a:gd name="connsiteX3" fmla="*/ 1066800 w 1066800"/>
              <a:gd name="connsiteY3" fmla="*/ 107953 h 914601"/>
              <a:gd name="connsiteX4" fmla="*/ 1054100 w 1066800"/>
              <a:gd name="connsiteY4" fmla="*/ 838197 h 914601"/>
              <a:gd name="connsiteX5" fmla="*/ 914397 w 1066800"/>
              <a:gd name="connsiteY5" fmla="*/ 914400 h 914601"/>
              <a:gd name="connsiteX6" fmla="*/ 152403 w 1066800"/>
              <a:gd name="connsiteY6" fmla="*/ 914400 h 914601"/>
              <a:gd name="connsiteX7" fmla="*/ 0 w 1066800"/>
              <a:gd name="connsiteY7" fmla="*/ 761997 h 914601"/>
              <a:gd name="connsiteX8" fmla="*/ 0 w 1066800"/>
              <a:gd name="connsiteY8" fmla="*/ 152403 h 914601"/>
              <a:gd name="connsiteX0" fmla="*/ 0 w 1066800"/>
              <a:gd name="connsiteY0" fmla="*/ 152403 h 933450"/>
              <a:gd name="connsiteX1" fmla="*/ 152403 w 1066800"/>
              <a:gd name="connsiteY1" fmla="*/ 0 h 933450"/>
              <a:gd name="connsiteX2" fmla="*/ 958847 w 1066800"/>
              <a:gd name="connsiteY2" fmla="*/ 0 h 933450"/>
              <a:gd name="connsiteX3" fmla="*/ 1066800 w 1066800"/>
              <a:gd name="connsiteY3" fmla="*/ 107953 h 933450"/>
              <a:gd name="connsiteX4" fmla="*/ 1054100 w 1066800"/>
              <a:gd name="connsiteY4" fmla="*/ 838197 h 933450"/>
              <a:gd name="connsiteX5" fmla="*/ 927097 w 1066800"/>
              <a:gd name="connsiteY5" fmla="*/ 933450 h 933450"/>
              <a:gd name="connsiteX6" fmla="*/ 152403 w 1066800"/>
              <a:gd name="connsiteY6" fmla="*/ 914400 h 933450"/>
              <a:gd name="connsiteX7" fmla="*/ 0 w 1066800"/>
              <a:gd name="connsiteY7" fmla="*/ 761997 h 933450"/>
              <a:gd name="connsiteX8" fmla="*/ 0 w 1066800"/>
              <a:gd name="connsiteY8" fmla="*/ 152403 h 93345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761997 h 939800"/>
              <a:gd name="connsiteX8" fmla="*/ 0 w 1066800"/>
              <a:gd name="connsiteY8" fmla="*/ 152403 h 939800"/>
              <a:gd name="connsiteX0" fmla="*/ 0 w 1066800"/>
              <a:gd name="connsiteY0" fmla="*/ 15240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0 w 1066800"/>
              <a:gd name="connsiteY8" fmla="*/ 152403 h 939800"/>
              <a:gd name="connsiteX0" fmla="*/ 12700 w 1066800"/>
              <a:gd name="connsiteY0" fmla="*/ 95253 h 939800"/>
              <a:gd name="connsiteX1" fmla="*/ 152403 w 1066800"/>
              <a:gd name="connsiteY1" fmla="*/ 0 h 939800"/>
              <a:gd name="connsiteX2" fmla="*/ 958847 w 1066800"/>
              <a:gd name="connsiteY2" fmla="*/ 0 h 939800"/>
              <a:gd name="connsiteX3" fmla="*/ 1066800 w 1066800"/>
              <a:gd name="connsiteY3" fmla="*/ 107953 h 939800"/>
              <a:gd name="connsiteX4" fmla="*/ 1054100 w 1066800"/>
              <a:gd name="connsiteY4" fmla="*/ 838197 h 939800"/>
              <a:gd name="connsiteX5" fmla="*/ 927097 w 1066800"/>
              <a:gd name="connsiteY5" fmla="*/ 933450 h 939800"/>
              <a:gd name="connsiteX6" fmla="*/ 95253 w 1066800"/>
              <a:gd name="connsiteY6" fmla="*/ 939800 h 939800"/>
              <a:gd name="connsiteX7" fmla="*/ 0 w 1066800"/>
              <a:gd name="connsiteY7" fmla="*/ 825497 h 939800"/>
              <a:gd name="connsiteX8" fmla="*/ 12700 w 1066800"/>
              <a:gd name="connsiteY8" fmla="*/ 95253 h 939800"/>
              <a:gd name="connsiteX0" fmla="*/ 12700 w 1066800"/>
              <a:gd name="connsiteY0" fmla="*/ 101603 h 946150"/>
              <a:gd name="connsiteX1" fmla="*/ 114303 w 1066800"/>
              <a:gd name="connsiteY1" fmla="*/ 0 h 946150"/>
              <a:gd name="connsiteX2" fmla="*/ 958847 w 1066800"/>
              <a:gd name="connsiteY2" fmla="*/ 6350 h 946150"/>
              <a:gd name="connsiteX3" fmla="*/ 1066800 w 1066800"/>
              <a:gd name="connsiteY3" fmla="*/ 114303 h 946150"/>
              <a:gd name="connsiteX4" fmla="*/ 1054100 w 1066800"/>
              <a:gd name="connsiteY4" fmla="*/ 844547 h 946150"/>
              <a:gd name="connsiteX5" fmla="*/ 927097 w 1066800"/>
              <a:gd name="connsiteY5" fmla="*/ 939800 h 946150"/>
              <a:gd name="connsiteX6" fmla="*/ 95253 w 1066800"/>
              <a:gd name="connsiteY6" fmla="*/ 946150 h 946150"/>
              <a:gd name="connsiteX7" fmla="*/ 0 w 1066800"/>
              <a:gd name="connsiteY7" fmla="*/ 831847 h 946150"/>
              <a:gd name="connsiteX8" fmla="*/ 12700 w 1066800"/>
              <a:gd name="connsiteY8" fmla="*/ 101603 h 946150"/>
              <a:gd name="connsiteX0" fmla="*/ 12700 w 1066800"/>
              <a:gd name="connsiteY0" fmla="*/ 107953 h 952500"/>
              <a:gd name="connsiteX1" fmla="*/ 114303 w 1066800"/>
              <a:gd name="connsiteY1" fmla="*/ 6350 h 952500"/>
              <a:gd name="connsiteX2" fmla="*/ 939797 w 1066800"/>
              <a:gd name="connsiteY2" fmla="*/ 0 h 952500"/>
              <a:gd name="connsiteX3" fmla="*/ 1066800 w 1066800"/>
              <a:gd name="connsiteY3" fmla="*/ 120653 h 952500"/>
              <a:gd name="connsiteX4" fmla="*/ 1054100 w 1066800"/>
              <a:gd name="connsiteY4" fmla="*/ 850897 h 952500"/>
              <a:gd name="connsiteX5" fmla="*/ 927097 w 1066800"/>
              <a:gd name="connsiteY5" fmla="*/ 946150 h 952500"/>
              <a:gd name="connsiteX6" fmla="*/ 95253 w 1066800"/>
              <a:gd name="connsiteY6" fmla="*/ 952500 h 952500"/>
              <a:gd name="connsiteX7" fmla="*/ 0 w 1066800"/>
              <a:gd name="connsiteY7" fmla="*/ 838197 h 952500"/>
              <a:gd name="connsiteX8" fmla="*/ 12700 w 1066800"/>
              <a:gd name="connsiteY8" fmla="*/ 10795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952500">
                <a:moveTo>
                  <a:pt x="12700" y="107953"/>
                </a:moveTo>
                <a:cubicBezTo>
                  <a:pt x="12700" y="23783"/>
                  <a:pt x="30133" y="6350"/>
                  <a:pt x="114303" y="6350"/>
                </a:cubicBezTo>
                <a:lnTo>
                  <a:pt x="939797" y="0"/>
                </a:lnTo>
                <a:cubicBezTo>
                  <a:pt x="1023967" y="0"/>
                  <a:pt x="1066800" y="36483"/>
                  <a:pt x="1066800" y="120653"/>
                </a:cubicBezTo>
                <a:lnTo>
                  <a:pt x="1054100" y="850897"/>
                </a:lnTo>
                <a:cubicBezTo>
                  <a:pt x="1054100" y="935067"/>
                  <a:pt x="1011267" y="946150"/>
                  <a:pt x="927097" y="946150"/>
                </a:cubicBezTo>
                <a:lnTo>
                  <a:pt x="95253" y="952500"/>
                </a:lnTo>
                <a:cubicBezTo>
                  <a:pt x="11083" y="952500"/>
                  <a:pt x="0" y="922367"/>
                  <a:pt x="0" y="838197"/>
                </a:cubicBezTo>
                <a:lnTo>
                  <a:pt x="12700" y="107953"/>
                </a:lnTo>
                <a:close/>
              </a:path>
            </a:pathLst>
          </a:custGeom>
          <a:solidFill>
            <a:srgbClr val="7030A0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58CD50FE-8E77-B643-9A37-E3042E611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678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Array: Advantages &amp; Disadvantages</a:t>
            </a:r>
          </a:p>
        </p:txBody>
      </p:sp>
      <p:sp>
        <p:nvSpPr>
          <p:cNvPr id="161794" name="Content Placeholder 2">
            <a:extLst>
              <a:ext uri="{FF2B5EF4-FFF2-40B4-BE49-F238E27FC236}">
                <a16:creationId xmlns:a16="http://schemas.microsoft.com/office/drawing/2014/main" id="{2E2D8D5C-EA6B-9D4F-B0EF-13D3B1423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Advantages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Makes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multiple uses of each data item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reduced need for fetching/</a:t>
            </a:r>
            <a:r>
              <a:rPr lang="en-US" altLang="en-US" dirty="0" err="1">
                <a:ea typeface="ＭＳ Ｐゴシック" panose="020B0600070205080204" pitchFamily="34" charset="-128"/>
                <a:sym typeface="Wingdings" pitchFamily="2" charset="2"/>
              </a:rPr>
              <a:t>refetching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 better use of memory bandwidth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  <a:sym typeface="Wingdings" pitchFamily="2" charset="2"/>
              </a:rPr>
              <a:t>High concurrency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Regular design (both data and control flow)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Disadvantages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  <a:sym typeface="Wingdings" pitchFamily="2" charset="2"/>
              </a:rPr>
              <a:t>Not good at exploiting irregular parallelism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Relatively special purpose  need software, programmer support to be a general purpose model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E8595357-81FC-1240-AC46-68AE0C7E45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1E46CFA-216A-8741-9F02-DF8ACA3272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1F2271A8-A5E3-4D4D-B83F-B2D8ACF3A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Example Systolic Array: The WARP Computer</a:t>
            </a:r>
          </a:p>
        </p:txBody>
      </p:sp>
      <p:sp>
        <p:nvSpPr>
          <p:cNvPr id="51202" name="Content Placeholder 2">
            <a:extLst>
              <a:ext uri="{FF2B5EF4-FFF2-40B4-BE49-F238E27FC236}">
                <a16:creationId xmlns:a16="http://schemas.microsoft.com/office/drawing/2014/main" id="{D899A419-798A-864E-838C-13A93AA6E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HT Kung, CMU, 1984-1988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Linear array of 10 cells, each cell a 10 </a:t>
            </a:r>
            <a:r>
              <a:rPr lang="en-US" altLang="en-US" dirty="0" err="1">
                <a:ea typeface="ＭＳ Ｐゴシック" panose="020B0600070205080204" pitchFamily="34" charset="-128"/>
              </a:rPr>
              <a:t>Mflop</a:t>
            </a:r>
            <a:r>
              <a:rPr lang="en-US" altLang="en-US" dirty="0">
                <a:ea typeface="ＭＳ Ｐゴシック" panose="020B0600070205080204" pitchFamily="34" charset="-128"/>
              </a:rPr>
              <a:t> programmable processor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Attached to a general purpose host machine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HLL and optimizing compiler to program the systolic array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Used extensively to accelerate vision and robotics tasks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 err="1">
                <a:ea typeface="ＭＳ Ｐゴシック" panose="020B0600070205080204" pitchFamily="34" charset="-128"/>
              </a:rPr>
              <a:t>Annaratone</a:t>
            </a:r>
            <a:r>
              <a:rPr lang="en-US" altLang="en-US" dirty="0">
                <a:ea typeface="ＭＳ Ｐゴシック" panose="020B0600070205080204" pitchFamily="34" charset="-128"/>
              </a:rPr>
              <a:t> et al.,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Warp Architecture and Implementation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ISCA 1986. </a:t>
            </a:r>
          </a:p>
          <a:p>
            <a:r>
              <a:rPr lang="en-US" altLang="en-US" dirty="0" err="1">
                <a:ea typeface="ＭＳ Ｐゴシック" panose="020B0600070205080204" pitchFamily="34" charset="-128"/>
              </a:rPr>
              <a:t>Annaratone</a:t>
            </a:r>
            <a:r>
              <a:rPr lang="en-US" altLang="en-US" dirty="0">
                <a:ea typeface="ＭＳ Ｐゴシック" panose="020B0600070205080204" pitchFamily="34" charset="-128"/>
              </a:rPr>
              <a:t> et al.,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The Warp Computer: Architecture, Implementation, and Performance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TC 1987. 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47A60A7D-F069-7E49-B80E-46B739C69C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A702718-C89E-0E47-8E0F-A58F3038D21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C48E4605-005A-A643-9604-2E33A3A80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WARP Computer </a:t>
            </a:r>
          </a:p>
        </p:txBody>
      </p:sp>
      <p:sp>
        <p:nvSpPr>
          <p:cNvPr id="52226" name="Content Placeholder 2">
            <a:extLst>
              <a:ext uri="{FF2B5EF4-FFF2-40B4-BE49-F238E27FC236}">
                <a16:creationId xmlns:a16="http://schemas.microsoft.com/office/drawing/2014/main" id="{DE063B38-DE3E-764F-B6AF-8D80BEC0C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41A4B41E-83EF-0F48-8BB0-DEA3325D5C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1926C08-6DAB-1D4E-9D6B-08BAC496014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2228" name="Picture 4">
            <a:extLst>
              <a:ext uri="{FF2B5EF4-FFF2-40B4-BE49-F238E27FC236}">
                <a16:creationId xmlns:a16="http://schemas.microsoft.com/office/drawing/2014/main" id="{F8AC2FC9-103D-414A-B94F-F5211FE40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1536700"/>
            <a:ext cx="6502400" cy="421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5C1D036D-4B8B-704A-9C46-52274336C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The WARP Cell</a:t>
            </a:r>
          </a:p>
        </p:txBody>
      </p:sp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A0FCBC77-41D0-2A43-B8C5-C03FB0945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F5A2FEC9-29EB-A14A-A277-67DB138580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4D02D07-425D-6D4D-A18B-4666C272176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3252" name="Picture 4">
            <a:extLst>
              <a:ext uri="{FF2B5EF4-FFF2-40B4-BE49-F238E27FC236}">
                <a16:creationId xmlns:a16="http://schemas.microsoft.com/office/drawing/2014/main" id="{C63062BC-7DF5-4449-BDF6-86138178C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1219200"/>
            <a:ext cx="6724650" cy="499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CBF6F0D8-83CA-264F-8D66-FEC86091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(I)</a:t>
            </a:r>
          </a:p>
        </p:txBody>
      </p:sp>
      <p:sp>
        <p:nvSpPr>
          <p:cNvPr id="87042" name="Content Placeholder 2">
            <a:extLst>
              <a:ext uri="{FF2B5EF4-FFF2-40B4-BE49-F238E27FC236}">
                <a16:creationId xmlns:a16="http://schemas.microsoft.com/office/drawing/2014/main" id="{E3C78D9C-47A0-3F4A-8719-D44502AA2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7043" name="Slide Number Placeholder 3">
            <a:extLst>
              <a:ext uri="{FF2B5EF4-FFF2-40B4-BE49-F238E27FC236}">
                <a16:creationId xmlns:a16="http://schemas.microsoft.com/office/drawing/2014/main" id="{64334E1C-B545-CC49-8CF0-961C03E58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47D24-021C-EC41-99D4-45DC935A471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7044" name="Picture 4">
            <a:extLst>
              <a:ext uri="{FF2B5EF4-FFF2-40B4-BE49-F238E27FC236}">
                <a16:creationId xmlns:a16="http://schemas.microsoft.com/office/drawing/2014/main" id="{DAE7EBA6-B27B-2B41-99A2-01F67E537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Box 5">
            <a:extLst>
              <a:ext uri="{FF2B5EF4-FFF2-40B4-BE49-F238E27FC236}">
                <a16:creationId xmlns:a16="http://schemas.microsoft.com/office/drawing/2014/main" id="{D58C8DB3-596B-3E41-8803-F43CC5920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805488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943725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5168F5DC-307D-D74B-8763-CAAA0354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775700" cy="10668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(II)</a:t>
            </a:r>
          </a:p>
        </p:txBody>
      </p:sp>
      <p:sp>
        <p:nvSpPr>
          <p:cNvPr id="88066" name="Slide Number Placeholder 3">
            <a:extLst>
              <a:ext uri="{FF2B5EF4-FFF2-40B4-BE49-F238E27FC236}">
                <a16:creationId xmlns:a16="http://schemas.microsoft.com/office/drawing/2014/main" id="{E028C3CB-5025-EB4E-8118-2C4E59D19B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599F66-A283-D146-BD00-F6CFE108E8A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7" name="Picture 4">
            <a:extLst>
              <a:ext uri="{FF2B5EF4-FFF2-40B4-BE49-F238E27FC236}">
                <a16:creationId xmlns:a16="http://schemas.microsoft.com/office/drawing/2014/main" id="{57D3FEF3-3D27-9847-85C7-3A713D89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Box 5">
            <a:extLst>
              <a:ext uri="{FF2B5EF4-FFF2-40B4-BE49-F238E27FC236}">
                <a16:creationId xmlns:a16="http://schemas.microsoft.com/office/drawing/2014/main" id="{9C3ABED2-934B-6740-8BEC-F44404299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062663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88069" name="Picture 7">
            <a:extLst>
              <a:ext uri="{FF2B5EF4-FFF2-40B4-BE49-F238E27FC236}">
                <a16:creationId xmlns:a16="http://schemas.microsoft.com/office/drawing/2014/main" id="{407D4CDB-8641-914F-A615-DC6125BB1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89250"/>
            <a:ext cx="40513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718621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altLang="en-US" sz="38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An Example Modern Systolic Array: TPU (III)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1" name="Picture 4">
            <a:extLst>
              <a:ext uri="{FF2B5EF4-FFF2-40B4-BE49-F238E27FC236}">
                <a16:creationId xmlns:a16="http://schemas.microsoft.com/office/drawing/2014/main" id="{E795BB9E-5CE1-BB4E-990A-006605D49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11213"/>
            <a:ext cx="5791200" cy="604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98624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TPU: Second Generation</a:t>
            </a: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491199-E330-F944-B0A7-174683ACFD4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5717"/>
            <a:ext cx="5600953" cy="2903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832" y="4966156"/>
            <a:ext cx="45095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https://</a:t>
            </a:r>
            <a:r>
              <a:rPr lang="en-US" sz="800" dirty="0" err="1"/>
              <a:t>www.nextplatform.com</a:t>
            </a:r>
            <a:r>
              <a:rPr lang="en-US" sz="800" dirty="0"/>
              <a:t>/2017/05/17/first-depth-look-googles-new-second-generation-</a:t>
            </a:r>
            <a:r>
              <a:rPr lang="en-US" sz="800" dirty="0" err="1"/>
              <a:t>tpu</a:t>
            </a:r>
            <a:r>
              <a:rPr lang="en-US" sz="800" dirty="0"/>
              <a:t>/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0" y="1438870"/>
            <a:ext cx="1988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4 TPU chips</a:t>
            </a:r>
          </a:p>
          <a:p>
            <a:r>
              <a:rPr lang="en-US" dirty="0"/>
              <a:t>vs 1 chip in TPU1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0" y="2296120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High Bandwidth Memory </a:t>
            </a:r>
          </a:p>
          <a:p>
            <a:r>
              <a:rPr lang="en-US" dirty="0"/>
              <a:t>vs DDR3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0" y="3153370"/>
            <a:ext cx="2710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Floating point operations</a:t>
            </a:r>
          </a:p>
          <a:p>
            <a:r>
              <a:rPr lang="en-US" dirty="0"/>
              <a:t>vs FP16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0" y="4010620"/>
            <a:ext cx="228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45 TFLOPS per chip</a:t>
            </a:r>
          </a:p>
          <a:p>
            <a:r>
              <a:rPr lang="en-US" dirty="0"/>
              <a:t>vs 23 TOPS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8362" y="4867870"/>
            <a:ext cx="23775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Designed for </a:t>
            </a:r>
            <a:r>
              <a:rPr lang="en-US" dirty="0">
                <a:solidFill>
                  <a:srgbClr val="0432FF"/>
                </a:solidFill>
              </a:rPr>
              <a:t>training </a:t>
            </a:r>
          </a:p>
          <a:p>
            <a:r>
              <a:rPr lang="en-US" dirty="0"/>
              <a:t>and </a:t>
            </a:r>
            <a:r>
              <a:rPr lang="en-US" dirty="0">
                <a:solidFill>
                  <a:srgbClr val="0432FF"/>
                </a:solidFill>
              </a:rPr>
              <a:t>inference</a:t>
            </a:r>
          </a:p>
          <a:p>
            <a:r>
              <a:rPr lang="en-US" dirty="0"/>
              <a:t>vs only inference</a:t>
            </a:r>
          </a:p>
        </p:txBody>
      </p:sp>
    </p:spTree>
    <p:extLst>
      <p:ext uri="{BB962C8B-B14F-4D97-AF65-F5344CB8AC3E}">
        <p14:creationId xmlns:p14="http://schemas.microsoft.com/office/powerpoint/2010/main" val="199745423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2175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6F36C13D-D7BD-5149-8517-1C56641D7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 Are </a:t>
            </a:r>
            <a:r>
              <a:rPr lang="en-US" altLang="en-US" b="1" dirty="0">
                <a:ea typeface="ＭＳ Ｐゴシック" panose="020B0600070205080204" pitchFamily="34" charset="-128"/>
              </a:rPr>
              <a:t>Almost</a:t>
            </a:r>
            <a:r>
              <a:rPr lang="en-US" altLang="en-US" dirty="0">
                <a:ea typeface="ＭＳ Ｐゴシック" panose="020B0600070205080204" pitchFamily="34" charset="-128"/>
              </a:rPr>
              <a:t> Done With This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5E88C-F2AE-D445-9E92-655DE6E7E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Single-cycle Microarchitectures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Other Execution Paradigms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647E10A7-6D96-C948-BAA5-3C14FD9C7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3059A5C-D839-584C-B569-F56DA140B01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19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4">
            <a:extLst>
              <a:ext uri="{FF2B5EF4-FFF2-40B4-BE49-F238E27FC236}">
                <a16:creationId xmlns:a16="http://schemas.microsoft.com/office/drawing/2014/main" id="{3287ADD8-1503-EC43-BB3D-580EFAA2D81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sz="4000" dirty="0">
                <a:ea typeface="ＭＳ Ｐゴシック" panose="020B0600070205080204" pitchFamily="34" charset="-128"/>
              </a:rPr>
              <a:t>Decoupled Access/Execute (DAE)</a:t>
            </a:r>
            <a:endParaRPr lang="en-US" altLang="en-US" sz="3600" dirty="0">
              <a:ea typeface="ＭＳ Ｐゴシック" panose="020B0600070205080204" pitchFamily="34" charset="-128"/>
            </a:endParaRPr>
          </a:p>
        </p:txBody>
      </p:sp>
      <p:sp>
        <p:nvSpPr>
          <p:cNvPr id="54274" name="Rectangle 5">
            <a:extLst>
              <a:ext uri="{FF2B5EF4-FFF2-40B4-BE49-F238E27FC236}">
                <a16:creationId xmlns:a16="http://schemas.microsoft.com/office/drawing/2014/main" id="{E2CC4773-BE1C-8544-A83F-F5F79000D0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>
            <a:extLst>
              <a:ext uri="{FF2B5EF4-FFF2-40B4-BE49-F238E27FC236}">
                <a16:creationId xmlns:a16="http://schemas.microsoft.com/office/drawing/2014/main" id="{2A8713A7-3602-914D-9731-2B2A8186F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Decoupled Access/Execute (DAE)</a:t>
            </a:r>
          </a:p>
        </p:txBody>
      </p:sp>
      <p:sp>
        <p:nvSpPr>
          <p:cNvPr id="221186" name="Content Placeholder 2">
            <a:extLst>
              <a:ext uri="{FF2B5EF4-FFF2-40B4-BE49-F238E27FC236}">
                <a16:creationId xmlns:a16="http://schemas.microsoft.com/office/drawing/2014/main" id="{6AE37F0A-5E85-0C4C-8B4A-0B93A72FE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Motivation: </a:t>
            </a:r>
            <a:r>
              <a:rPr lang="en-US" altLang="en-US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Tomasulo</a:t>
            </a:r>
            <a:r>
              <a:rPr lang="ja-JP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algorithm too complex</a:t>
            </a:r>
            <a:r>
              <a:rPr lang="en-US" altLang="ja-JP" dirty="0">
                <a:ea typeface="ＭＳ Ｐゴシック" panose="020B0600070205080204" pitchFamily="34" charset="-128"/>
              </a:rPr>
              <a:t> to implement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1980s before Pentium Pro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Idea: Decouple operand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   access and execution via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   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two separate instruction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    streams that communicate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    via ISA-visible queues</a:t>
            </a:r>
            <a:r>
              <a:rPr lang="en-US" altLang="en-US" dirty="0">
                <a:ea typeface="ＭＳ Ｐゴシック" panose="020B0600070205080204" pitchFamily="34" charset="-128"/>
              </a:rPr>
              <a:t>.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Smith, </a:t>
            </a:r>
            <a:r>
              <a:rPr lang="ja-JP" altLang="en-US" sz="1800" dirty="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Decoupled Access/Execute 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     Computer Architectures</a:t>
            </a:r>
            <a:r>
              <a:rPr lang="en-US" altLang="en-US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 dirty="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ISCA 1982, 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     ACM TOCS 1984.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6323" name="Slide Number Placeholder 3">
            <a:extLst>
              <a:ext uri="{FF2B5EF4-FFF2-40B4-BE49-F238E27FC236}">
                <a16:creationId xmlns:a16="http://schemas.microsoft.com/office/drawing/2014/main" id="{20F3EE71-C144-F14C-8F4B-6F62848E98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10D1D57-8D7B-DA48-A661-63CBEDEBC8F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21188" name="Picture 2">
            <a:extLst>
              <a:ext uri="{FF2B5EF4-FFF2-40B4-BE49-F238E27FC236}">
                <a16:creationId xmlns:a16="http://schemas.microsoft.com/office/drawing/2014/main" id="{AE0331DD-1F87-D344-A9C5-8FCC118EA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75" y="1808163"/>
            <a:ext cx="3679825" cy="41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>
            <a:extLst>
              <a:ext uri="{FF2B5EF4-FFF2-40B4-BE49-F238E27FC236}">
                <a16:creationId xmlns:a16="http://schemas.microsoft.com/office/drawing/2014/main" id="{93C46076-1976-6149-B881-F01ADFC1A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Decoupled Access/Execute (II)</a:t>
            </a:r>
          </a:p>
        </p:txBody>
      </p:sp>
      <p:sp>
        <p:nvSpPr>
          <p:cNvPr id="57346" name="Content Placeholder 2">
            <a:extLst>
              <a:ext uri="{FF2B5EF4-FFF2-40B4-BE49-F238E27FC236}">
                <a16:creationId xmlns:a16="http://schemas.microsoft.com/office/drawing/2014/main" id="{B09C9AFC-8C69-C540-9CE8-72AA06E5E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Compiler generates two instruction streams</a:t>
            </a:r>
            <a:r>
              <a:rPr lang="en-US" altLang="en-US" dirty="0">
                <a:ea typeface="ＭＳ Ｐゴシック" panose="020B0600070205080204" pitchFamily="34" charset="-128"/>
              </a:rPr>
              <a:t> (A and E)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Synchronizes the two upon control flow instructions (using branch queues)</a:t>
            </a:r>
          </a:p>
        </p:txBody>
      </p:sp>
      <p:sp>
        <p:nvSpPr>
          <p:cNvPr id="57347" name="Slide Number Placeholder 3">
            <a:extLst>
              <a:ext uri="{FF2B5EF4-FFF2-40B4-BE49-F238E27FC236}">
                <a16:creationId xmlns:a16="http://schemas.microsoft.com/office/drawing/2014/main" id="{825B0951-88F2-D64E-A28A-D0C2B32F67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EDD0038-F4F9-E24D-BC23-362E300434B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7348" name="Picture 2">
            <a:extLst>
              <a:ext uri="{FF2B5EF4-FFF2-40B4-BE49-F238E27FC236}">
                <a16:creationId xmlns:a16="http://schemas.microsoft.com/office/drawing/2014/main" id="{A564E394-C47F-E44D-A2B2-32CBC1F67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2016125"/>
            <a:ext cx="405765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3">
            <a:extLst>
              <a:ext uri="{FF2B5EF4-FFF2-40B4-BE49-F238E27FC236}">
                <a16:creationId xmlns:a16="http://schemas.microsoft.com/office/drawing/2014/main" id="{C296DE36-12E0-8847-8FF3-E8A694F4A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5" y="2995613"/>
            <a:ext cx="3952875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>
            <a:extLst>
              <a:ext uri="{FF2B5EF4-FFF2-40B4-BE49-F238E27FC236}">
                <a16:creationId xmlns:a16="http://schemas.microsoft.com/office/drawing/2014/main" id="{CA5C8A69-0E06-CD44-99A2-268A2DF32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Decoupled Access/Execute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1EF933-635F-7D4B-B944-69AA9DD20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0112"/>
            <a:ext cx="8915400" cy="5576887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Advantages: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+ Execute stream can run ahead of the access stream and vice versa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+ If A is waiting for memory, E can perform useful work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    + If A hits in cache, it supplies data to lagging E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	+ Queues reduce the number of required registers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+ Limited out-of-order execution without wakeup/select complexity</a:t>
            </a:r>
          </a:p>
          <a:p>
            <a:pPr lvl="1"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Disadvantages: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  <a:r>
              <a:rPr lang="en-US" altLang="en-US" sz="2200" dirty="0">
                <a:ea typeface="ＭＳ Ｐゴシック" panose="020B0600070205080204" pitchFamily="34" charset="-128"/>
              </a:rPr>
              <a:t>-- </a:t>
            </a:r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Compiler support </a:t>
            </a:r>
            <a:r>
              <a:rPr lang="en-US" altLang="en-US" sz="2200" dirty="0">
                <a:ea typeface="ＭＳ Ｐゴシック" panose="020B0600070205080204" pitchFamily="34" charset="-128"/>
              </a:rPr>
              <a:t>to partition the program and manage queues</a:t>
            </a:r>
          </a:p>
          <a:p>
            <a:pPr>
              <a:buFont typeface="Wingdings" pitchFamily="2" charset="2"/>
              <a:buNone/>
            </a:pPr>
            <a:r>
              <a:rPr lang="en-US" altLang="en-US" sz="2200" dirty="0">
                <a:ea typeface="ＭＳ Ｐゴシック" panose="020B0600070205080204" pitchFamily="34" charset="-128"/>
              </a:rPr>
              <a:t>        -- Determines the amount of decoupling</a:t>
            </a:r>
          </a:p>
          <a:p>
            <a:pPr>
              <a:buFont typeface="Wingdings" pitchFamily="2" charset="2"/>
              <a:buNone/>
            </a:pPr>
            <a:r>
              <a:rPr lang="en-US" altLang="en-US" sz="2200" dirty="0">
                <a:ea typeface="ＭＳ Ｐゴシック" panose="020B0600070205080204" pitchFamily="34" charset="-128"/>
              </a:rPr>
              <a:t>	-- Branch instructions require synchronization between A and E</a:t>
            </a:r>
          </a:p>
          <a:p>
            <a:pPr>
              <a:buFont typeface="Wingdings" pitchFamily="2" charset="2"/>
              <a:buNone/>
            </a:pPr>
            <a:r>
              <a:rPr lang="en-US" altLang="en-US" sz="2200" dirty="0">
                <a:ea typeface="ＭＳ Ｐゴシック" panose="020B0600070205080204" pitchFamily="34" charset="-128"/>
              </a:rPr>
              <a:t>	-- Multiple instruction streams (can be done with a single one, though)</a:t>
            </a:r>
          </a:p>
        </p:txBody>
      </p:sp>
      <p:sp>
        <p:nvSpPr>
          <p:cNvPr id="58371" name="Slide Number Placeholder 3">
            <a:extLst>
              <a:ext uri="{FF2B5EF4-FFF2-40B4-BE49-F238E27FC236}">
                <a16:creationId xmlns:a16="http://schemas.microsoft.com/office/drawing/2014/main" id="{414C68D5-BD3D-AF44-83E7-1A36870369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44A19B4-9674-4C41-8270-EB64ADE7134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2">
            <a:extLst>
              <a:ext uri="{FF2B5EF4-FFF2-40B4-BE49-F238E27FC236}">
                <a16:creationId xmlns:a16="http://schemas.microsoft.com/office/drawing/2014/main" id="{339D0F77-BCFD-0A4A-8011-435434E50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41791" y="1126276"/>
            <a:ext cx="6860197" cy="509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3" name="Title 1">
            <a:extLst>
              <a:ext uri="{FF2B5EF4-FFF2-40B4-BE49-F238E27FC236}">
                <a16:creationId xmlns:a16="http://schemas.microsoft.com/office/drawing/2014/main" id="{CC9A6C85-4925-8B44-86A5-9922FB80B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Astronautics ZS-1</a:t>
            </a:r>
          </a:p>
        </p:txBody>
      </p:sp>
      <p:sp>
        <p:nvSpPr>
          <p:cNvPr id="59394" name="Content Placeholder 2">
            <a:extLst>
              <a:ext uri="{FF2B5EF4-FFF2-40B4-BE49-F238E27FC236}">
                <a16:creationId xmlns:a16="http://schemas.microsoft.com/office/drawing/2014/main" id="{425E9D5C-FBAA-5A4F-A006-8F09EDA27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5588" y="996950"/>
            <a:ext cx="2438400" cy="5194300"/>
          </a:xfrm>
        </p:spPr>
        <p:txBody>
          <a:bodyPr/>
          <a:lstStyle/>
          <a:p>
            <a:r>
              <a:rPr lang="en-US" altLang="en-US" sz="1800" dirty="0">
                <a:ea typeface="ＭＳ Ｐゴシック" panose="020B0600070205080204" pitchFamily="34" charset="-128"/>
              </a:rPr>
              <a:t>Single stream steered into A and X pipelines</a:t>
            </a: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Each pipeline in-order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Smith et al., </a:t>
            </a:r>
            <a:r>
              <a:rPr lang="ja-JP" altLang="en-US" sz="1800" dirty="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The ZS-1 central processor</a:t>
            </a:r>
            <a:r>
              <a:rPr lang="en-US" altLang="ja-JP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 dirty="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ASPLOS 1987.</a:t>
            </a:r>
          </a:p>
          <a:p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sz="1800" dirty="0">
                <a:ea typeface="ＭＳ Ｐゴシック" panose="020B0600070205080204" pitchFamily="34" charset="-128"/>
              </a:rPr>
              <a:t>Smith, </a:t>
            </a:r>
            <a:r>
              <a:rPr lang="ja-JP" altLang="en-US" sz="1800" dirty="0">
                <a:ea typeface="ＭＳ Ｐゴシック" panose="020B0600070205080204" pitchFamily="34" charset="-128"/>
              </a:rPr>
              <a:t>“</a:t>
            </a:r>
            <a:r>
              <a:rPr lang="en-US" altLang="ja-JP" sz="18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Dynamic Instruction Scheduling and the Astronautics ZS-1</a:t>
            </a:r>
            <a:r>
              <a:rPr lang="en-US" altLang="ja-JP" sz="1800" dirty="0">
                <a:ea typeface="ＭＳ Ｐゴシック" panose="020B0600070205080204" pitchFamily="34" charset="-128"/>
              </a:rPr>
              <a:t>,</a:t>
            </a:r>
            <a:r>
              <a:rPr lang="ja-JP" altLang="en-US" sz="1800" dirty="0">
                <a:ea typeface="ＭＳ Ｐゴシック" panose="020B0600070205080204" pitchFamily="34" charset="-128"/>
              </a:rPr>
              <a:t>”</a:t>
            </a:r>
            <a:r>
              <a:rPr lang="en-US" altLang="ja-JP" sz="1800" dirty="0">
                <a:ea typeface="ＭＳ Ｐゴシック" panose="020B0600070205080204" pitchFamily="34" charset="-128"/>
              </a:rPr>
              <a:t> IEEE Computer 1989.</a:t>
            </a: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59395" name="Slide Number Placeholder 3">
            <a:extLst>
              <a:ext uri="{FF2B5EF4-FFF2-40B4-BE49-F238E27FC236}">
                <a16:creationId xmlns:a16="http://schemas.microsoft.com/office/drawing/2014/main" id="{8879A87F-2397-E74A-8132-ADDEFA38C4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0140C6D-11F0-2E4C-984D-F5CA6096728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>
            <a:extLst>
              <a:ext uri="{FF2B5EF4-FFF2-40B4-BE49-F238E27FC236}">
                <a16:creationId xmlns:a16="http://schemas.microsoft.com/office/drawing/2014/main" id="{7FFCC485-B7F1-1D49-986C-B39F1B991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Loop Unrolling to Eliminate Branches</a:t>
            </a:r>
          </a:p>
        </p:txBody>
      </p:sp>
      <p:sp>
        <p:nvSpPr>
          <p:cNvPr id="142338" name="Content Placeholder 2">
            <a:extLst>
              <a:ext uri="{FF2B5EF4-FFF2-40B4-BE49-F238E27FC236}">
                <a16:creationId xmlns:a16="http://schemas.microsoft.com/office/drawing/2014/main" id="{80D89107-B7A8-AC49-8DA8-5F6B19FA2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050"/>
            <a:ext cx="8610600" cy="556895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Idea: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Replicate loop body multiple times within an iteration</a:t>
            </a:r>
          </a:p>
          <a:p>
            <a:pPr marL="0" indent="0">
              <a:buNone/>
            </a:pPr>
            <a:endParaRPr lang="en-US" altLang="en-US" sz="10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+ Reduces loop maintenance overhead</a:t>
            </a:r>
          </a:p>
          <a:p>
            <a:pPr lvl="1"/>
            <a:r>
              <a:rPr lang="en-US" altLang="en-US" sz="1600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Induction variable increment </a:t>
            </a:r>
            <a:r>
              <a:rPr lang="en-US" altLang="en-US" sz="1600" dirty="0">
                <a:ea typeface="ＭＳ Ｐゴシック" panose="020B0600070205080204" pitchFamily="34" charset="-128"/>
              </a:rPr>
              <a:t>or loop condition test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+ </a:t>
            </a:r>
            <a:r>
              <a:rPr lang="en-US" altLang="en-US" sz="1800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Enlarges basic block </a:t>
            </a:r>
            <a:r>
              <a:rPr lang="en-US" altLang="en-US" sz="1800" dirty="0">
                <a:ea typeface="ＭＳ Ｐゴシック" panose="020B0600070205080204" pitchFamily="34" charset="-128"/>
              </a:rPr>
              <a:t>(and analysis scope)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Enables code optimization and scheduling opportunities</a:t>
            </a: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--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What if iteration count not a multiple of unroll factor?</a:t>
            </a:r>
            <a:r>
              <a:rPr lang="en-US" altLang="en-US" sz="1800" dirty="0">
                <a:ea typeface="ＭＳ Ｐゴシック" panose="020B0600070205080204" pitchFamily="34" charset="-128"/>
              </a:rPr>
              <a:t> (need extra code to detect this)</a:t>
            </a:r>
          </a:p>
          <a:p>
            <a:pPr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-- Increases code size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0419" name="Slide Number Placeholder 3">
            <a:extLst>
              <a:ext uri="{FF2B5EF4-FFF2-40B4-BE49-F238E27FC236}">
                <a16:creationId xmlns:a16="http://schemas.microsoft.com/office/drawing/2014/main" id="{216E9412-2808-0548-A35E-6C187EC171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6C522A2-55F3-214A-AAA4-4307CC4E34F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CuadroTexto 6"/>
          <p:cNvSpPr txBox="1"/>
          <p:nvPr/>
        </p:nvSpPr>
        <p:spPr>
          <a:xfrm>
            <a:off x="228600" y="1143000"/>
            <a:ext cx="3733800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++){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  A[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 = A[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 + B[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8" name="CuadroTexto 6"/>
          <p:cNvSpPr txBox="1"/>
          <p:nvPr/>
        </p:nvSpPr>
        <p:spPr>
          <a:xfrm>
            <a:off x="5111821" y="1143000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    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10" name="CuadroTexto 6"/>
          <p:cNvSpPr txBox="1"/>
          <p:nvPr/>
        </p:nvSpPr>
        <p:spPr>
          <a:xfrm>
            <a:off x="5111821" y="1143000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  </a:t>
            </a:r>
            <a:r>
              <a:rPr lang="en-US" sz="1600" dirty="0">
                <a:latin typeface="Courier"/>
                <a:cs typeface="Courier"/>
              </a:rPr>
              <a:t>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=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+ B[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A[i+1] = A[i+1] + B[i+1];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A[i+2] = A[i+2] + B[i+2];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A[i+3] = A[i+3] + B[i+3];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11" name="CuadroTexto 6"/>
          <p:cNvSpPr txBox="1"/>
          <p:nvPr/>
        </p:nvSpPr>
        <p:spPr>
          <a:xfrm>
            <a:off x="5111821" y="1143000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N; </a:t>
            </a:r>
            <a:r>
              <a:rPr lang="en-US" sz="1600" dirty="0" err="1">
                <a:solidFill>
                  <a:srgbClr val="00B050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0B050"/>
                </a:solidFill>
                <a:latin typeface="Courier"/>
                <a:cs typeface="Courier"/>
              </a:rPr>
              <a:t>+=4</a:t>
            </a:r>
            <a:r>
              <a:rPr lang="en-US" sz="1600" dirty="0">
                <a:latin typeface="Courier"/>
                <a:cs typeface="Courier"/>
              </a:rPr>
              <a:t>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=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+ B[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A[i+1] = A[i+1] + B[i+1];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A[i+2] = A[i+2] + B[i+2];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A[i+3] = A[i+3] + B[i+3];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9" name="CuadroTexto 6"/>
          <p:cNvSpPr txBox="1"/>
          <p:nvPr/>
        </p:nvSpPr>
        <p:spPr>
          <a:xfrm>
            <a:off x="5111821" y="1142999"/>
            <a:ext cx="37338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</a:t>
            </a:r>
            <a:r>
              <a:rPr lang="en-US" sz="1600" dirty="0">
                <a:solidFill>
                  <a:srgbClr val="FF0000"/>
                </a:solidFill>
                <a:latin typeface="Courier"/>
                <a:cs typeface="Courier"/>
              </a:rPr>
              <a:t>N</a:t>
            </a:r>
            <a:r>
              <a:rPr lang="en-US" sz="1600" dirty="0">
                <a:latin typeface="Courier"/>
                <a:cs typeface="Courier"/>
              </a:rPr>
              <a:t>; </a:t>
            </a:r>
            <a:r>
              <a:rPr lang="en-US" sz="1600" dirty="0" err="1">
                <a:solidFill>
                  <a:srgbClr val="00B050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0B050"/>
                </a:solidFill>
                <a:latin typeface="Courier"/>
                <a:cs typeface="Courier"/>
              </a:rPr>
              <a:t>+=4</a:t>
            </a:r>
            <a:r>
              <a:rPr lang="en-US" sz="1600" dirty="0">
                <a:latin typeface="Courier"/>
                <a:cs typeface="Courier"/>
              </a:rPr>
              <a:t>){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= A[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   + B[</a:t>
            </a:r>
            <a:r>
              <a:rPr lang="en-US" sz="1600" dirty="0" err="1">
                <a:solidFill>
                  <a:srgbClr val="0432FF"/>
                </a:solidFill>
                <a:latin typeface="Courier"/>
                <a:cs typeface="Courier"/>
              </a:rPr>
              <a:t>i</a:t>
            </a:r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A[i+1] = A[i+1] + B[i+1];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A[i+2] = A[i+2] + B[i+2];</a:t>
            </a:r>
          </a:p>
          <a:p>
            <a:r>
              <a:rPr lang="en-US" sz="1600" dirty="0">
                <a:solidFill>
                  <a:srgbClr val="0432FF"/>
                </a:solidFill>
                <a:latin typeface="Courier"/>
                <a:cs typeface="Courier"/>
              </a:rPr>
              <a:t>  A[i+3] = A[i+3] + B[i+3];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sp>
        <p:nvSpPr>
          <p:cNvPr id="2" name="Right Brace 1"/>
          <p:cNvSpPr/>
          <p:nvPr/>
        </p:nvSpPr>
        <p:spPr bwMode="auto">
          <a:xfrm>
            <a:off x="8610600" y="1676400"/>
            <a:ext cx="457200" cy="990600"/>
          </a:xfrm>
          <a:prstGeom prst="rightBrac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8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9" grpId="0" animBg="1"/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23DE7566-F527-FE43-AAFA-C84E8A78C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Modern DAE Example: Pentium 4</a:t>
            </a:r>
          </a:p>
        </p:txBody>
      </p:sp>
      <p:sp>
        <p:nvSpPr>
          <p:cNvPr id="61442" name="Slide Number Placeholder 3">
            <a:extLst>
              <a:ext uri="{FF2B5EF4-FFF2-40B4-BE49-F238E27FC236}">
                <a16:creationId xmlns:a16="http://schemas.microsoft.com/office/drawing/2014/main" id="{44ED384B-C412-3C4A-B587-AEA31092DE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B8B2C33-8740-3B49-A431-55C55D6CEF9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1443" name="Picture 4">
            <a:extLst>
              <a:ext uri="{FF2B5EF4-FFF2-40B4-BE49-F238E27FC236}">
                <a16:creationId xmlns:a16="http://schemas.microsoft.com/office/drawing/2014/main" id="{139DC452-ABFE-4C45-9158-A94122D7A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6201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Rectangle 1">
            <a:extLst>
              <a:ext uri="{FF2B5EF4-FFF2-40B4-BE49-F238E27FC236}">
                <a16:creationId xmlns:a16="http://schemas.microsoft.com/office/drawing/2014/main" id="{85E0FF41-EFDB-764A-9549-73ED94620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3" y="6553200"/>
            <a:ext cx="88852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1600" dirty="0">
                <a:latin typeface="Tahoma" panose="020B0604030504040204" pitchFamily="34" charset="0"/>
              </a:rPr>
              <a:t>Boggs et al., “</a:t>
            </a:r>
            <a:r>
              <a:rPr lang="en-US" altLang="ja-JP" sz="1600" dirty="0">
                <a:solidFill>
                  <a:srgbClr val="0000FF"/>
                </a:solidFill>
                <a:latin typeface="Tahoma" panose="020B0604030504040204" pitchFamily="34" charset="0"/>
              </a:rPr>
              <a:t>The Microarchitecture of the Pentium 4 Processor</a:t>
            </a:r>
            <a:r>
              <a:rPr lang="en-US" altLang="ja-JP" sz="1600" dirty="0">
                <a:latin typeface="Tahoma" panose="020B0604030504040204" pitchFamily="34" charset="0"/>
              </a:rPr>
              <a:t>,” Intel Technology Journal, 2001.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ADE43AD-A1A8-234A-A582-FDC44A72B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48000"/>
            <a:ext cx="7369175" cy="381000"/>
          </a:xfrm>
          <a:prstGeom prst="ellips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4D2E28B3-30BA-4F49-B62A-F04B2FD2F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Intel Pentium 4 Simplified</a:t>
            </a:r>
          </a:p>
        </p:txBody>
      </p:sp>
      <p:sp>
        <p:nvSpPr>
          <p:cNvPr id="62466" name="Slide Number Placeholder 3">
            <a:extLst>
              <a:ext uri="{FF2B5EF4-FFF2-40B4-BE49-F238E27FC236}">
                <a16:creationId xmlns:a16="http://schemas.microsoft.com/office/drawing/2014/main" id="{A950420D-C9A8-FA4C-A2A9-D41AFA937C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7BCF486-577E-4B44-A3DA-3C1DE147B5D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62467" name="Picture 4">
            <a:extLst>
              <a:ext uri="{FF2B5EF4-FFF2-40B4-BE49-F238E27FC236}">
                <a16:creationId xmlns:a16="http://schemas.microsoft.com/office/drawing/2014/main" id="{D5E9FBE1-EB56-6E49-89E6-633342276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3738"/>
            <a:ext cx="9144000" cy="616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TextBox 2">
            <a:extLst>
              <a:ext uri="{FF2B5EF4-FFF2-40B4-BE49-F238E27FC236}">
                <a16:creationId xmlns:a16="http://schemas.microsoft.com/office/drawing/2014/main" id="{3A07128B-F3BF-C242-BE54-8FB65D5A2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801688"/>
            <a:ext cx="3378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 err="1"/>
              <a:t>Mutlu</a:t>
            </a:r>
            <a:r>
              <a:rPr lang="en-US" altLang="en-US" sz="1800" dirty="0"/>
              <a:t>+, “</a:t>
            </a:r>
            <a:r>
              <a:rPr lang="en-US" altLang="ja-JP" sz="1800" dirty="0" err="1">
                <a:solidFill>
                  <a:srgbClr val="0000FF"/>
                </a:solidFill>
              </a:rPr>
              <a:t>Runahead</a:t>
            </a:r>
            <a:r>
              <a:rPr lang="en-US" altLang="ja-JP" sz="1800" dirty="0">
                <a:solidFill>
                  <a:srgbClr val="0000FF"/>
                </a:solidFill>
              </a:rPr>
              <a:t> Execution</a:t>
            </a:r>
            <a:r>
              <a:rPr lang="en-US" altLang="ja-JP" sz="1800" dirty="0"/>
              <a:t>,</a:t>
            </a:r>
            <a:r>
              <a:rPr lang="en-US" altLang="en-US" sz="1800" dirty="0"/>
              <a:t>”</a:t>
            </a:r>
            <a:r>
              <a:rPr lang="en-US" altLang="ja-JP" sz="1800" dirty="0"/>
              <a:t> </a:t>
            </a:r>
          </a:p>
          <a:p>
            <a:pPr eaLnBrk="1" hangingPunct="1"/>
            <a:r>
              <a:rPr lang="en-US" altLang="en-US" sz="1800" dirty="0"/>
              <a:t>HPCA 2003.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71F16E5-47B8-9448-B72B-3901A01C6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209800"/>
            <a:ext cx="1600200" cy="1295400"/>
          </a:xfrm>
          <a:prstGeom prst="ellips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535017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>
            <a:extLst>
              <a:ext uri="{FF2B5EF4-FFF2-40B4-BE49-F238E27FC236}">
                <a16:creationId xmlns:a16="http://schemas.microsoft.com/office/drawing/2014/main" id="{B1359386-AF1E-1041-9D9C-1932B377FC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447800"/>
            <a:ext cx="9144000" cy="1720850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100" dirty="0">
                <a:ea typeface="ＭＳ Ｐゴシック" panose="020B0600070205080204" pitchFamily="34" charset="-128"/>
              </a:rPr>
              <a:t>Lecture 19b: Systolic Arrays and Beyond</a:t>
            </a:r>
          </a:p>
        </p:txBody>
      </p:sp>
      <p:sp>
        <p:nvSpPr>
          <p:cNvPr id="28674" name="Rectangle 5">
            <a:extLst>
              <a:ext uri="{FF2B5EF4-FFF2-40B4-BE49-F238E27FC236}">
                <a16:creationId xmlns:a16="http://schemas.microsoft.com/office/drawing/2014/main" id="{E1ED166E-1C0C-BC40-95A2-A2A2A68770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121375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FF0000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76497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EAD96CAD-A9D7-8C45-AD1C-FEC20F70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Readings for Today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0D870D8F-DC10-0443-9467-01519D581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 dirty="0">
                <a:ea typeface="ＭＳ Ｐゴシック" panose="020B0600070205080204" pitchFamily="34" charset="-128"/>
              </a:rPr>
              <a:t>Required</a:t>
            </a:r>
          </a:p>
          <a:p>
            <a:pPr marL="695325" lvl="2" indent="-342900"/>
            <a:r>
              <a:rPr lang="en-US" altLang="en-US" sz="2200" dirty="0">
                <a:ea typeface="ＭＳ Ｐゴシック" panose="020B0600070205080204" pitchFamily="34" charset="-128"/>
              </a:rPr>
              <a:t>H. T. Kung, “</a:t>
            </a:r>
            <a:r>
              <a:rPr lang="en-US" altLang="ja-JP" sz="22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Why Systolic Architectures?</a:t>
            </a:r>
            <a:r>
              <a:rPr lang="en-US" altLang="ja-JP" sz="2200" dirty="0">
                <a:ea typeface="ＭＳ Ｐゴシック" panose="020B0600070205080204" pitchFamily="34" charset="-128"/>
              </a:rPr>
              <a:t>,</a:t>
            </a:r>
            <a:r>
              <a:rPr lang="en-US" altLang="en-US" sz="2200" dirty="0">
                <a:ea typeface="ＭＳ Ｐゴシック" panose="020B0600070205080204" pitchFamily="34" charset="-128"/>
              </a:rPr>
              <a:t>”</a:t>
            </a:r>
            <a:r>
              <a:rPr lang="en-US" altLang="ja-JP" sz="2200" dirty="0">
                <a:ea typeface="ＭＳ Ｐゴシック" panose="020B0600070205080204" pitchFamily="34" charset="-128"/>
              </a:rPr>
              <a:t> IEEE Computer 1982.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/>
              <a:t>Recommended</a:t>
            </a:r>
          </a:p>
          <a:p>
            <a:pPr lvl="1" eaLnBrk="1" hangingPunct="1"/>
            <a:r>
              <a:rPr lang="en-US" altLang="en-US" dirty="0" err="1"/>
              <a:t>Jouppi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In-Datacenter Performance Analysis of a Tensor Processing Unit</a:t>
            </a:r>
            <a:r>
              <a:rPr lang="en-US" altLang="en-US" dirty="0"/>
              <a:t>”</a:t>
            </a:r>
            <a:r>
              <a:rPr lang="en-US" altLang="ja-JP" dirty="0"/>
              <a:t>, ISCA 2017.</a:t>
            </a:r>
            <a:endParaRPr lang="en-US" altLang="en-US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073A7333-83F5-2B47-8060-DE2CC8AC09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34179-0770-7443-BCBE-3A30EF193D4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82753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4">
            <a:extLst>
              <a:ext uri="{FF2B5EF4-FFF2-40B4-BE49-F238E27FC236}">
                <a16:creationId xmlns:a16="http://schemas.microsoft.com/office/drawing/2014/main" id="{66253B94-B415-8C42-B46F-7DF29098D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9400" y="16002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34818" name="Subtitle 5">
            <a:extLst>
              <a:ext uri="{FF2B5EF4-FFF2-40B4-BE49-F238E27FC236}">
                <a16:creationId xmlns:a16="http://schemas.microsoft.com/office/drawing/2014/main" id="{2FC8E57F-45DF-CA4E-B9D5-CC38888B0F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4819" name="Slide Number Placeholder 3">
            <a:extLst>
              <a:ext uri="{FF2B5EF4-FFF2-40B4-BE49-F238E27FC236}">
                <a16:creationId xmlns:a16="http://schemas.microsoft.com/office/drawing/2014/main" id="{071BB25C-007A-2644-9926-8D6F86186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37F5DB1-3914-6B47-B0B1-A3EC2DD4E2B0}" type="slidenum">
              <a:rPr lang="en-US" altLang="en-US" sz="12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7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>
            <a:extLst>
              <a:ext uri="{FF2B5EF4-FFF2-40B4-BE49-F238E27FC236}">
                <a16:creationId xmlns:a16="http://schemas.microsoft.com/office/drawing/2014/main" id="{6CB545DE-29B0-424D-A94B-C47A08C44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Arrays: 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5D24B-FA23-1F4C-95BA-1BAA33286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Goal: design an accelerator that has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Simple, regular design </a:t>
            </a:r>
            <a:r>
              <a:rPr lang="en-US" altLang="en-US" dirty="0">
                <a:ea typeface="ＭＳ Ｐゴシック" panose="020B0600070205080204" pitchFamily="34" charset="-128"/>
              </a:rPr>
              <a:t>(keep # unique parts small and regular)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High concurrency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high performance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Balanced computation and I/O (memory) bandwidth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Idea: Replace a single processing element (PE) with a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regular array of PEs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carefully orchestrate flow of data </a:t>
            </a:r>
            <a:r>
              <a:rPr lang="en-US" altLang="en-US" dirty="0">
                <a:ea typeface="ＭＳ Ｐゴシック" panose="020B0600070205080204" pitchFamily="34" charset="-128"/>
              </a:rPr>
              <a:t>between the PEs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such that they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collectively transform a piece of input data before outputting it to memory</a:t>
            </a:r>
          </a:p>
          <a:p>
            <a:pPr lvl="1"/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Benefit: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Maximizes computation done on a single piece of data element brought from memory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5843" name="Slide Number Placeholder 3">
            <a:extLst>
              <a:ext uri="{FF2B5EF4-FFF2-40B4-BE49-F238E27FC236}">
                <a16:creationId xmlns:a16="http://schemas.microsoft.com/office/drawing/2014/main" id="{7762FD8F-DF4F-7045-B83B-EE24F2B584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6CA7589-A715-854A-8A1F-A306115B79A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7214619D-F0A1-1741-BD16-E551CA42E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36866" name="Content Placeholder 2">
            <a:extLst>
              <a:ext uri="{FF2B5EF4-FFF2-40B4-BE49-F238E27FC236}">
                <a16:creationId xmlns:a16="http://schemas.microsoft.com/office/drawing/2014/main" id="{64B3072C-F7E8-8F4D-824A-0BFB371E0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5943600"/>
            <a:ext cx="8610600" cy="52705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dirty="0">
                <a:ea typeface="ＭＳ Ｐゴシック" panose="020B0600070205080204" pitchFamily="34" charset="-128"/>
              </a:rPr>
              <a:t>H. T. Kung,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Why Systolic Architectures?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IEEE Computer 1982.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C91F2A39-5E9F-DB45-8C99-DA578DF604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07FBD78-40B0-A443-B155-25A18DC37E4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36868" name="Picture 4">
            <a:extLst>
              <a:ext uri="{FF2B5EF4-FFF2-40B4-BE49-F238E27FC236}">
                <a16:creationId xmlns:a16="http://schemas.microsoft.com/office/drawing/2014/main" id="{F9C43027-7D1E-8C4E-8740-7776AC959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66800"/>
            <a:ext cx="6172200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5" name="TextBox 5">
            <a:extLst>
              <a:ext uri="{FF2B5EF4-FFF2-40B4-BE49-F238E27FC236}">
                <a16:creationId xmlns:a16="http://schemas.microsoft.com/office/drawing/2014/main" id="{5396CD02-AA25-314E-B867-D19C33BF6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2209800"/>
            <a:ext cx="181331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Memory: heart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Data: blood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PEs: cells</a:t>
            </a:r>
          </a:p>
          <a:p>
            <a:pPr eaLnBrk="1" hangingPunct="1"/>
            <a:endParaRPr lang="en-US" altLang="en-US" sz="1800" dirty="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Memory pulses 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data through </a:t>
            </a:r>
          </a:p>
          <a:p>
            <a:pPr eaLnBrk="1" hangingPunct="1"/>
            <a:r>
              <a:rPr lang="en-US" altLang="en-US" sz="1800" dirty="0">
                <a:solidFill>
                  <a:srgbClr val="000000"/>
                </a:solidFill>
              </a:rPr>
              <a:t>PEs</a:t>
            </a:r>
          </a:p>
          <a:p>
            <a:pPr eaLnBrk="1" hangingPunct="1"/>
            <a:endParaRPr lang="en-US" alt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37959</TotalTime>
  <Words>2146</Words>
  <Application>Microsoft Macintosh PowerPoint</Application>
  <PresentationFormat>On-screen Show (4:3)</PresentationFormat>
  <Paragraphs>436</Paragraphs>
  <Slides>49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49</vt:i4>
      </vt:variant>
    </vt:vector>
  </HeadingPairs>
  <TitlesOfParts>
    <vt:vector size="60" baseType="lpstr">
      <vt:lpstr>ＭＳ Ｐゴシック</vt:lpstr>
      <vt:lpstr>Arial</vt:lpstr>
      <vt:lpstr>Calibri</vt:lpstr>
      <vt:lpstr>Courier</vt:lpstr>
      <vt:lpstr>Garamond</vt:lpstr>
      <vt:lpstr>Tahoma</vt:lpstr>
      <vt:lpstr>Wingdings</vt:lpstr>
      <vt:lpstr>Edge</vt:lpstr>
      <vt:lpstr>2_Edge</vt:lpstr>
      <vt:lpstr>10_Edge</vt:lpstr>
      <vt:lpstr>1_Edge</vt:lpstr>
      <vt:lpstr>Design of Digital Circuits Lecture 19b: Systolic Arrays and Beyond</vt:lpstr>
      <vt:lpstr>Bachelor’s Seminar in Comp Arch</vt:lpstr>
      <vt:lpstr>Announcement</vt:lpstr>
      <vt:lpstr>We Are Almost Done With This…</vt:lpstr>
      <vt:lpstr>Approaches to (Instruction-Level) Concurrency</vt:lpstr>
      <vt:lpstr>Readings for Today</vt:lpstr>
      <vt:lpstr>Systolic Arrays</vt:lpstr>
      <vt:lpstr>Systolic Arrays: Motivation</vt:lpstr>
      <vt:lpstr>Systolic Arrays</vt:lpstr>
      <vt:lpstr>Why Systolic Architectures?</vt:lpstr>
      <vt:lpstr>Systolic Architectures</vt:lpstr>
      <vt:lpstr>Systolic Computation Example</vt:lpstr>
      <vt:lpstr>LeNet-5, a Convolutional Neural Network  for Hand-Written Digit Recognition</vt:lpstr>
      <vt:lpstr>Convolutional Neural Networks: Demo</vt:lpstr>
      <vt:lpstr>Implementing a Convolutional Layer  with Matrix Multiplication</vt:lpstr>
      <vt:lpstr>Power of Convolutions and Applied Courses</vt:lpstr>
      <vt:lpstr>Example: AlexNet (2012)</vt:lpstr>
      <vt:lpstr>Example: GoogLeNet (2014)</vt:lpstr>
      <vt:lpstr>Example: ResNet (2015)</vt:lpstr>
      <vt:lpstr>PowerPoint Presentation</vt:lpstr>
      <vt:lpstr>Systolic Computation Example: Convolution (II)</vt:lpstr>
      <vt:lpstr>Systolic Computation Example: Convolution (III)</vt:lpstr>
      <vt:lpstr>Systolic Computation Example: Convolution (IV)</vt:lpstr>
      <vt:lpstr>Two-Dimensional Systolic Arrays</vt:lpstr>
      <vt:lpstr>Combinations</vt:lpstr>
      <vt:lpstr>Systolic Arrays: Pros and Cons</vt:lpstr>
      <vt:lpstr>More Programmability in Systolic Arrays</vt:lpstr>
      <vt:lpstr>Pipeline-Parallel (Pipelined) Programs</vt:lpstr>
      <vt:lpstr>Stages of Pipelined Programs</vt:lpstr>
      <vt:lpstr>Pipelined File Compression Example</vt:lpstr>
      <vt:lpstr>Systolic Array: Advantages &amp; Disadvantages</vt:lpstr>
      <vt:lpstr>Example Systolic Array: The WARP Computer</vt:lpstr>
      <vt:lpstr>The WARP Computer </vt:lpstr>
      <vt:lpstr>The WARP Cell</vt:lpstr>
      <vt:lpstr>An Example Modern Systolic Array: TPU (I)</vt:lpstr>
      <vt:lpstr>An Example Modern Systolic Array: TPU (II)</vt:lpstr>
      <vt:lpstr>An Example Modern Systolic Array: TPU (III)</vt:lpstr>
      <vt:lpstr>TPU: Second Generation</vt:lpstr>
      <vt:lpstr>Approaches to (Instruction-Level) Concurrency</vt:lpstr>
      <vt:lpstr>Decoupled Access/Execute (DAE)</vt:lpstr>
      <vt:lpstr>Decoupled Access/Execute (DAE)</vt:lpstr>
      <vt:lpstr>Decoupled Access/Execute (II)</vt:lpstr>
      <vt:lpstr>Decoupled Access/Execute (III)</vt:lpstr>
      <vt:lpstr>Astronautics ZS-1</vt:lpstr>
      <vt:lpstr>Loop Unrolling to Eliminate Branches</vt:lpstr>
      <vt:lpstr>A Modern DAE Example: Pentium 4</vt:lpstr>
      <vt:lpstr>Intel Pentium 4 Simplified</vt:lpstr>
      <vt:lpstr>Approaches to (Instruction-Level) Concurrency</vt:lpstr>
      <vt:lpstr>Design of Digital Circuits Lecture 19b: Systolic Arrays and Beyond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556</cp:revision>
  <cp:lastPrinted>2017-05-26T10:00:55Z</cp:lastPrinted>
  <dcterms:created xsi:type="dcterms:W3CDTF">2010-09-08T00:51:32Z</dcterms:created>
  <dcterms:modified xsi:type="dcterms:W3CDTF">2019-05-03T08:57:00Z</dcterms:modified>
</cp:coreProperties>
</file>